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1" r:id="rId3"/>
    <p:sldId id="273" r:id="rId4"/>
    <p:sldId id="257" r:id="rId5"/>
    <p:sldId id="258" r:id="rId6"/>
    <p:sldId id="259" r:id="rId7"/>
    <p:sldId id="274" r:id="rId8"/>
    <p:sldId id="261" r:id="rId9"/>
    <p:sldId id="262" r:id="rId10"/>
    <p:sldId id="260" r:id="rId11"/>
    <p:sldId id="263" r:id="rId12"/>
    <p:sldId id="264" r:id="rId13"/>
    <p:sldId id="265" r:id="rId14"/>
    <p:sldId id="266" r:id="rId15"/>
    <p:sldId id="267" r:id="rId16"/>
    <p:sldId id="275" r:id="rId17"/>
    <p:sldId id="268" r:id="rId18"/>
    <p:sldId id="269" r:id="rId19"/>
    <p:sldId id="270" r:id="rId20"/>
    <p:sldId id="27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00"/>
    <a:srgbClr val="B80000"/>
    <a:srgbClr val="FE9186"/>
    <a:srgbClr val="8497B0"/>
    <a:srgbClr val="FC1A02"/>
    <a:srgbClr val="6F6F6F"/>
    <a:srgbClr val="D9D9D9"/>
    <a:srgbClr val="FE786A"/>
    <a:srgbClr val="84848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097" autoAdjust="0"/>
  </p:normalViewPr>
  <p:slideViewPr>
    <p:cSldViewPr snapToGrid="0">
      <p:cViewPr varScale="1">
        <p:scale>
          <a:sx n="82" d="100"/>
          <a:sy n="82" d="100"/>
        </p:scale>
        <p:origin x="16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176FD-24E1-4FD2-A2F7-0754C00348B7}"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20595-7B1E-4F60-A683-47B29FA313A5}" type="slidenum">
              <a:rPr lang="zh-CN" altLang="en-US" smtClean="0"/>
              <a:t>‹#›</a:t>
            </a:fld>
            <a:endParaRPr lang="zh-CN" altLang="en-US"/>
          </a:p>
        </p:txBody>
      </p:sp>
    </p:spTree>
    <p:extLst>
      <p:ext uri="{BB962C8B-B14F-4D97-AF65-F5344CB8AC3E}">
        <p14:creationId xmlns:p14="http://schemas.microsoft.com/office/powerpoint/2010/main" val="390325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BC20595-7B1E-4F60-A683-47B29FA313A5}" type="slidenum">
              <a:rPr lang="zh-CN" altLang="en-US" smtClean="0"/>
              <a:t>1</a:t>
            </a:fld>
            <a:endParaRPr lang="zh-CN" altLang="en-US"/>
          </a:p>
        </p:txBody>
      </p:sp>
    </p:spTree>
    <p:extLst>
      <p:ext uri="{BB962C8B-B14F-4D97-AF65-F5344CB8AC3E}">
        <p14:creationId xmlns:p14="http://schemas.microsoft.com/office/powerpoint/2010/main" val="257518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接下来就是如何设计、训练缝合层。文章作者认为缝合层应尽可能简单，因为缝合层的主要目的不是为了提高模型性能，而是为了进行特征转换，因此采用</a:t>
            </a:r>
            <a:r>
              <a:rPr lang="en-US" altLang="zh-CN" dirty="0"/>
              <a:t>1×1</a:t>
            </a:r>
            <a:r>
              <a:rPr lang="zh-CN" altLang="en-US" dirty="0"/>
              <a:t>卷积层作为缝合层。由于锚点已经经过了充分的预训练，所以在不改变锚点参数的情况下，转换矩阵可以通过求解这个最小二乘问题得到。求解这个问题只需要少量的样本，并且运算时间很快，但是后文的实验结果证明通过这种方法得到的缝合模型的性能不稳定。但是作者指出，尽管这种方法得到的缝合层参数无法满足性能要求，但是可以作为一种有效的初始化方法。</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12</a:t>
            </a:fld>
            <a:endParaRPr lang="zh-CN" altLang="en-US"/>
          </a:p>
        </p:txBody>
      </p:sp>
    </p:spTree>
    <p:extLst>
      <p:ext uri="{BB962C8B-B14F-4D97-AF65-F5344CB8AC3E}">
        <p14:creationId xmlns:p14="http://schemas.microsoft.com/office/powerpoint/2010/main" val="3279638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接下来是缝合位置的选择。由于不同锚点的规模和复杂度不同，因此存在两种缝合方向： 从快到慢和从慢到快。从快到慢是指从小规模的模型缝合到大规模的模型，从慢到快就是从大规模模型缝合到小规模模型。作者认为从快到慢更符合现有的模型设计原则（现有的设计原则往往随着网络的深入而增加网络宽度）。除了由快到慢外，作者还提出了最近缝合原则，应该选择两个锚点的复杂度、性能最接近的位置进行缝合。</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13</a:t>
            </a:fld>
            <a:endParaRPr lang="zh-CN" altLang="en-US"/>
          </a:p>
        </p:txBody>
      </p:sp>
    </p:spTree>
    <p:extLst>
      <p:ext uri="{BB962C8B-B14F-4D97-AF65-F5344CB8AC3E}">
        <p14:creationId xmlns:p14="http://schemas.microsoft.com/office/powerpoint/2010/main" val="402419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接下来是缝合方式，一般而言，处理相同尺度特征图的相邻层的表示是相似的。因此作者将锚点作为滑动窗口进行缝合。这种策略下，缝合两个锚点时会遇到两种情况：配对缝合（</a:t>
            </a:r>
            <a:r>
              <a:rPr lang="en-US" altLang="zh-CN" dirty="0"/>
              <a:t>L1 = L2</a:t>
            </a:r>
            <a:r>
              <a:rPr lang="zh-CN" altLang="en-US" dirty="0"/>
              <a:t>）和非配对缝合（</a:t>
            </a:r>
            <a:r>
              <a:rPr lang="en-US" altLang="zh-CN" dirty="0"/>
              <a:t>L1 ̸= L2</a:t>
            </a:r>
            <a:r>
              <a:rPr lang="zh-CN" altLang="en-US" dirty="0"/>
              <a:t>）。然而，大多数情况下，锚点深度不等。即使如此，</a:t>
            </a:r>
            <a:r>
              <a:rPr lang="en-US" altLang="zh-CN" dirty="0"/>
              <a:t>L1</a:t>
            </a:r>
            <a:r>
              <a:rPr lang="zh-CN" altLang="en-US" dirty="0"/>
              <a:t>层和</a:t>
            </a:r>
            <a:r>
              <a:rPr lang="en-US" altLang="zh-CN" dirty="0"/>
              <a:t>L2</a:t>
            </a:r>
            <a:r>
              <a:rPr lang="zh-CN" altLang="en-US" dirty="0"/>
              <a:t>层的匹配可以通过临近插值完成，其中较浅的锚点的每个层可以与较深的锚点的一个以上的层进行缝合，如图</a:t>
            </a:r>
            <a:r>
              <a:rPr lang="en-US" altLang="zh-CN" dirty="0"/>
              <a:t>5</a:t>
            </a:r>
            <a:r>
              <a:rPr lang="zh-CN" altLang="en-US" dirty="0"/>
              <a:t>右图所示。</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14</a:t>
            </a:fld>
            <a:endParaRPr lang="zh-CN" altLang="en-US"/>
          </a:p>
        </p:txBody>
      </p:sp>
    </p:spTree>
    <p:extLst>
      <p:ext uri="{BB962C8B-B14F-4D97-AF65-F5344CB8AC3E}">
        <p14:creationId xmlns:p14="http://schemas.microsoft.com/office/powerpoint/2010/main" val="3180197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缝合网络的训练策略。缝合后模型需要进行微调才能获得稳定的性能。训练的目标是得到一个弹性的联合网络来覆盖大量的缝合网络，从而以较低的成本适应多样化的资源约束。这里给出了训练算法的伪代码，首先定义一个包含所有可能缝合的配置集，通过求解前述的最小二乘法匹配来初始化所有缝合层。接下来，在每次训练迭代中，随机抽取一个缝合路径，然后进行常规的监督学习。为了进一步提高缝合的性能，我们还将</a:t>
            </a:r>
            <a:r>
              <a:rPr lang="en-US" altLang="zh-CN" dirty="0"/>
              <a:t>RegNetY-160</a:t>
            </a:r>
            <a:r>
              <a:rPr lang="zh-CN" altLang="en-US" dirty="0"/>
              <a:t>为教师模型，进行知识蒸馏。整个训练过程在</a:t>
            </a:r>
            <a:r>
              <a:rPr lang="en-US" altLang="zh-CN" dirty="0"/>
              <a:t>ImageNet</a:t>
            </a:r>
            <a:r>
              <a:rPr lang="zh-CN" altLang="en-US" dirty="0"/>
              <a:t>上只需要少量的几个</a:t>
            </a:r>
            <a:r>
              <a:rPr lang="en-US" altLang="zh-CN" dirty="0"/>
              <a:t>epochs</a:t>
            </a:r>
            <a:r>
              <a:rPr lang="zh-CN" altLang="en-US" dirty="0"/>
              <a:t>，训练开销远远低于</a:t>
            </a:r>
            <a:r>
              <a:rPr lang="en-US" altLang="zh-CN" dirty="0"/>
              <a:t>NAS</a:t>
            </a:r>
            <a:r>
              <a:rPr lang="zh-CN" altLang="en-US" dirty="0"/>
              <a:t>和其他的从头开始训练网络的技术。并且，由于用于缝合的锚点已经训练有素，后面的实验结果显示缝合模型之间不会出现明显的干扰。</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15</a:t>
            </a:fld>
            <a:endParaRPr lang="zh-CN" altLang="en-US"/>
          </a:p>
        </p:txBody>
      </p:sp>
    </p:spTree>
    <p:extLst>
      <p:ext uri="{BB962C8B-B14F-4D97-AF65-F5344CB8AC3E}">
        <p14:creationId xmlns:p14="http://schemas.microsoft.com/office/powerpoint/2010/main" val="52061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C20595-7B1E-4F60-A683-47B29FA313A5}" type="slidenum">
              <a:rPr lang="zh-CN" altLang="en-US" smtClean="0"/>
              <a:t>17</a:t>
            </a:fld>
            <a:endParaRPr lang="zh-CN" altLang="en-US"/>
          </a:p>
        </p:txBody>
      </p:sp>
    </p:spTree>
    <p:extLst>
      <p:ext uri="{BB962C8B-B14F-4D97-AF65-F5344CB8AC3E}">
        <p14:creationId xmlns:p14="http://schemas.microsoft.com/office/powerpoint/2010/main" val="170273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C20595-7B1E-4F60-A683-47B29FA313A5}" type="slidenum">
              <a:rPr lang="zh-CN" altLang="en-US" smtClean="0"/>
              <a:t>18</a:t>
            </a:fld>
            <a:endParaRPr lang="zh-CN" altLang="en-US"/>
          </a:p>
        </p:txBody>
      </p:sp>
    </p:spTree>
    <p:extLst>
      <p:ext uri="{BB962C8B-B14F-4D97-AF65-F5344CB8AC3E}">
        <p14:creationId xmlns:p14="http://schemas.microsoft.com/office/powerpoint/2010/main" val="241994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C20595-7B1E-4F60-A683-47B29FA313A5}" type="slidenum">
              <a:rPr lang="zh-CN" altLang="en-US" smtClean="0"/>
              <a:t>19</a:t>
            </a:fld>
            <a:endParaRPr lang="zh-CN" altLang="en-US"/>
          </a:p>
        </p:txBody>
      </p:sp>
    </p:spTree>
    <p:extLst>
      <p:ext uri="{BB962C8B-B14F-4D97-AF65-F5344CB8AC3E}">
        <p14:creationId xmlns:p14="http://schemas.microsoft.com/office/powerpoint/2010/main" val="205548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C20595-7B1E-4F60-A683-47B29FA313A5}" type="slidenum">
              <a:rPr lang="zh-CN" altLang="en-US" smtClean="0"/>
              <a:t>20</a:t>
            </a:fld>
            <a:endParaRPr lang="zh-CN" altLang="en-US"/>
          </a:p>
        </p:txBody>
      </p:sp>
    </p:spTree>
    <p:extLst>
      <p:ext uri="{BB962C8B-B14F-4D97-AF65-F5344CB8AC3E}">
        <p14:creationId xmlns:p14="http://schemas.microsoft.com/office/powerpoint/2010/main" val="9388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近些年，大规模数据集的涌现和算力的大幅提升推动了深度学习的飞速发展。目前，研究人员们已经构建了大量高性能的神经网络架构，这些大量的模型构成了神经网络模型库，或者称之为“</a:t>
            </a:r>
            <a:r>
              <a:rPr lang="en-US" altLang="zh-CN" dirty="0"/>
              <a:t>Model Zoo</a:t>
            </a:r>
            <a:r>
              <a:rPr lang="zh-CN" altLang="en-US" dirty="0"/>
              <a:t>”。这里给出了两个主流的模型库，分别是</a:t>
            </a:r>
            <a:r>
              <a:rPr lang="en-US" altLang="zh-CN" dirty="0" err="1"/>
              <a:t>pytorch</a:t>
            </a:r>
            <a:r>
              <a:rPr lang="zh-CN" altLang="en-US" dirty="0"/>
              <a:t>中的</a:t>
            </a:r>
            <a:r>
              <a:rPr lang="en-US" altLang="zh-CN" dirty="0"/>
              <a:t>Timm</a:t>
            </a:r>
            <a:r>
              <a:rPr lang="zh-CN" altLang="en-US" dirty="0"/>
              <a:t>模型库，包含超过</a:t>
            </a:r>
            <a:r>
              <a:rPr lang="en-US" altLang="zh-CN" dirty="0"/>
              <a:t>800</a:t>
            </a:r>
            <a:r>
              <a:rPr lang="zh-CN" altLang="en-US" dirty="0"/>
              <a:t>个预训练模型，以及基于</a:t>
            </a:r>
            <a:r>
              <a:rPr kumimoji="1" lang="en-US" altLang="zh-CN" sz="1200" dirty="0">
                <a:solidFill>
                  <a:prstClr val="black"/>
                </a:solidFill>
                <a:latin typeface="微软雅黑" panose="020B0503020204020204" pitchFamily="34" charset="-122"/>
                <a:ea typeface="微软雅黑" panose="020B0503020204020204" pitchFamily="34" charset="-122"/>
              </a:rPr>
              <a:t>Transformer</a:t>
            </a:r>
            <a:r>
              <a:rPr kumimoji="1" lang="zh-CN" altLang="en-US" sz="1200" dirty="0">
                <a:solidFill>
                  <a:prstClr val="black"/>
                </a:solidFill>
                <a:latin typeface="微软雅黑" panose="020B0503020204020204" pitchFamily="34" charset="-122"/>
                <a:ea typeface="微软雅黑" panose="020B0503020204020204" pitchFamily="34" charset="-122"/>
              </a:rPr>
              <a:t>架构的</a:t>
            </a:r>
            <a:r>
              <a:rPr kumimoji="1" lang="en-US" altLang="zh-CN" sz="1200" dirty="0" err="1">
                <a:solidFill>
                  <a:prstClr val="black"/>
                </a:solidFill>
                <a:latin typeface="微软雅黑" panose="020B0503020204020204" pitchFamily="34" charset="-122"/>
                <a:ea typeface="微软雅黑" panose="020B0503020204020204" pitchFamily="34" charset="-122"/>
              </a:rPr>
              <a:t>HuggingFace</a:t>
            </a:r>
            <a:r>
              <a:rPr kumimoji="1" lang="zh-CN" altLang="en-US" sz="1200" dirty="0">
                <a:solidFill>
                  <a:prstClr val="black"/>
                </a:solidFill>
                <a:latin typeface="微软雅黑" panose="020B0503020204020204" pitchFamily="34" charset="-122"/>
                <a:ea typeface="微软雅黑" panose="020B0503020204020204" pitchFamily="34" charset="-122"/>
              </a:rPr>
              <a:t>模型库，包含超过</a:t>
            </a:r>
            <a:r>
              <a:rPr kumimoji="1" lang="en-US" altLang="zh-CN" sz="1200" dirty="0">
                <a:solidFill>
                  <a:prstClr val="black"/>
                </a:solidFill>
                <a:latin typeface="微软雅黑" panose="020B0503020204020204" pitchFamily="34" charset="-122"/>
                <a:ea typeface="微软雅黑" panose="020B0503020204020204" pitchFamily="34" charset="-122"/>
              </a:rPr>
              <a:t>8</a:t>
            </a:r>
            <a:r>
              <a:rPr kumimoji="1" lang="zh-CN" altLang="en-US" sz="1200" dirty="0">
                <a:solidFill>
                  <a:prstClr val="black"/>
                </a:solidFill>
                <a:latin typeface="微软雅黑" panose="020B0503020204020204" pitchFamily="34" charset="-122"/>
                <a:ea typeface="微软雅黑" panose="020B0503020204020204" pitchFamily="34" charset="-122"/>
              </a:rPr>
              <a:t>万个预训练模型。</a:t>
            </a:r>
            <a:endParaRPr lang="zh-CN" altLang="en-US" dirty="0"/>
          </a:p>
        </p:txBody>
      </p:sp>
      <p:sp>
        <p:nvSpPr>
          <p:cNvPr id="4" name="灯片编号占位符 3"/>
          <p:cNvSpPr>
            <a:spLocks noGrp="1"/>
          </p:cNvSpPr>
          <p:nvPr>
            <p:ph type="sldNum" sz="quarter" idx="5"/>
          </p:nvPr>
        </p:nvSpPr>
        <p:spPr/>
        <p:txBody>
          <a:bodyPr/>
          <a:lstStyle/>
          <a:p>
            <a:fld id="{1BC20595-7B1E-4F60-A683-47B29FA313A5}" type="slidenum">
              <a:rPr lang="zh-CN" altLang="en-US" smtClean="0"/>
              <a:t>4</a:t>
            </a:fld>
            <a:endParaRPr lang="zh-CN" altLang="en-US"/>
          </a:p>
        </p:txBody>
      </p:sp>
    </p:spTree>
    <p:extLst>
      <p:ext uri="{BB962C8B-B14F-4D97-AF65-F5344CB8AC3E}">
        <p14:creationId xmlns:p14="http://schemas.microsoft.com/office/powerpoint/2010/main" val="400366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尽管有了这些模型库，我们可以轻松地获得大量经过预训练的高性能神经网络，但是在部署应用时的灵活性仍然受到限制。这里给出了几种经典的</a:t>
            </a:r>
            <a:r>
              <a:rPr lang="en-US" altLang="zh-CN" dirty="0"/>
              <a:t>CNN</a:t>
            </a:r>
            <a:r>
              <a:rPr lang="zh-CN" altLang="en-US" dirty="0"/>
              <a:t>模型架构，可以看出虽然这些模型都经过了精心地设计，在图像任务上具有优异的性能，但是它们的参数量、推理时的运算量是不同的，并且推理精度也有所差异，由于这些模型都使用了固定的计算图，因而无法自适应不同的资源约束，比如能耗、时延、内存等。</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5</a:t>
            </a:fld>
            <a:endParaRPr lang="zh-CN" altLang="en-US"/>
          </a:p>
        </p:txBody>
      </p:sp>
    </p:spTree>
    <p:extLst>
      <p:ext uri="{BB962C8B-B14F-4D97-AF65-F5344CB8AC3E}">
        <p14:creationId xmlns:p14="http://schemas.microsoft.com/office/powerpoint/2010/main" val="46721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现有的深度学习技术主要有两大类。一类是网络压缩，例如剪枝、知识蒸馏等，这类方法的目标是利用训练好的大规模模型来获得一个高性能的小模型，但是这种方法只针对与特定的资源约束，无法适应动态的部署环境。第二类技术是神经架构搜索，目标是在训练一个强大的超级网络，这个超级网络可以支持大量子网络的推理，但训练超级网络非常耗时且计算成本高昂。现有的这些方案都局限于单一的模型设计空间，无法从预训练模型库中继承丰富的知识。</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6</a:t>
            </a:fld>
            <a:endParaRPr lang="zh-CN" altLang="en-US"/>
          </a:p>
        </p:txBody>
      </p:sp>
    </p:spTree>
    <p:extLst>
      <p:ext uri="{BB962C8B-B14F-4D97-AF65-F5344CB8AC3E}">
        <p14:creationId xmlns:p14="http://schemas.microsoft.com/office/powerpoint/2010/main" val="311369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下面介绍这篇文献所提出的可缝合神经网络的方案。</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7</a:t>
            </a:fld>
            <a:endParaRPr lang="zh-CN" altLang="en-US"/>
          </a:p>
        </p:txBody>
      </p:sp>
    </p:spTree>
    <p:extLst>
      <p:ext uri="{BB962C8B-B14F-4D97-AF65-F5344CB8AC3E}">
        <p14:creationId xmlns:p14="http://schemas.microsoft.com/office/powerpoint/2010/main" val="13758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首先概况一下可缝合神经网络的思想和优势，该方法是利用模型族中的大量预训练好的网络模型，缝合出若干新的网络模型。该方案可以覆盖细粒度的模型复杂性</a:t>
            </a:r>
            <a:r>
              <a:rPr lang="en-US" altLang="zh-CN" dirty="0"/>
              <a:t>/</a:t>
            </a:r>
            <a:r>
              <a:rPr lang="zh-CN" altLang="en-US" dirty="0"/>
              <a:t>性能，从而适应广泛的部署场景，并且训练非常快速，计算成本低廉。</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8</a:t>
            </a:fld>
            <a:endParaRPr lang="zh-CN" altLang="en-US"/>
          </a:p>
        </p:txBody>
      </p:sp>
    </p:spTree>
    <p:extLst>
      <p:ext uri="{BB962C8B-B14F-4D97-AF65-F5344CB8AC3E}">
        <p14:creationId xmlns:p14="http://schemas.microsoft.com/office/powerpoint/2010/main" val="1653149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下面介绍一下缝合网络的符号表示。</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9</a:t>
            </a:fld>
            <a:endParaRPr lang="zh-CN" altLang="en-US"/>
          </a:p>
        </p:txBody>
      </p:sp>
    </p:spTree>
    <p:extLst>
      <p:ext uri="{BB962C8B-B14F-4D97-AF65-F5344CB8AC3E}">
        <p14:creationId xmlns:p14="http://schemas.microsoft.com/office/powerpoint/2010/main" val="3785598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这里给出了一个利用</a:t>
            </a:r>
            <a:r>
              <a:rPr lang="en-US" altLang="zh-CN" dirty="0" err="1"/>
              <a:t>DeiT</a:t>
            </a:r>
            <a:r>
              <a:rPr lang="zh-CN" altLang="en-US" dirty="0"/>
              <a:t>模型族进行网络缝合的例子，</a:t>
            </a:r>
            <a:r>
              <a:rPr lang="en-US" altLang="zh-CN" dirty="0" err="1"/>
              <a:t>DeiT</a:t>
            </a:r>
            <a:r>
              <a:rPr lang="zh-CN" altLang="en-US" dirty="0"/>
              <a:t>是一类</a:t>
            </a:r>
            <a:r>
              <a:rPr lang="en-US" altLang="zh-CN" dirty="0"/>
              <a:t>vision transformer</a:t>
            </a:r>
            <a:r>
              <a:rPr lang="zh-CN" altLang="en-US" dirty="0"/>
              <a:t>模型。这篇文章把用来进行缝合的预训练模型称为</a:t>
            </a:r>
            <a:r>
              <a:rPr lang="en-US" altLang="zh-CN" dirty="0"/>
              <a:t>anchor</a:t>
            </a:r>
            <a:r>
              <a:rPr lang="zh-CN" altLang="en-US" dirty="0"/>
              <a:t>，把缝合出的新模型成为</a:t>
            </a:r>
            <a:r>
              <a:rPr lang="en-US" altLang="zh-CN" dirty="0"/>
              <a:t>stitch</a:t>
            </a:r>
            <a:r>
              <a:rPr lang="zh-CN" altLang="en-US" dirty="0"/>
              <a:t>。通过改变执行路径可以得到不同的缝合网络。图中的</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10</a:t>
            </a:fld>
            <a:endParaRPr lang="zh-CN" altLang="en-US"/>
          </a:p>
        </p:txBody>
      </p:sp>
    </p:spTree>
    <p:extLst>
      <p:ext uri="{BB962C8B-B14F-4D97-AF65-F5344CB8AC3E}">
        <p14:creationId xmlns:p14="http://schemas.microsoft.com/office/powerpoint/2010/main" val="316931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具体地讲一下缝合方式。首先是锚点的选择。由于不同预训练领域的分布差距较大，使得拼接层难以学习到过渡关系，所以选择的锚点应具有相同的领域进行预训练。不仅预训练域的任务要一直，所用数据集也应该一直。因此这篇文献所用的模型都在</a:t>
            </a:r>
            <a:r>
              <a:rPr lang="en-US" altLang="zh-CN" dirty="0" err="1"/>
              <a:t>imagenet</a:t>
            </a:r>
            <a:r>
              <a:rPr lang="zh-CN" altLang="en-US" dirty="0"/>
              <a:t>数据集上进行训练。</a:t>
            </a:r>
          </a:p>
        </p:txBody>
      </p:sp>
      <p:sp>
        <p:nvSpPr>
          <p:cNvPr id="4" name="灯片编号占位符 3"/>
          <p:cNvSpPr>
            <a:spLocks noGrp="1"/>
          </p:cNvSpPr>
          <p:nvPr>
            <p:ph type="sldNum" sz="quarter" idx="5"/>
          </p:nvPr>
        </p:nvSpPr>
        <p:spPr/>
        <p:txBody>
          <a:bodyPr/>
          <a:lstStyle/>
          <a:p>
            <a:fld id="{1BC20595-7B1E-4F60-A683-47B29FA313A5}" type="slidenum">
              <a:rPr lang="zh-CN" altLang="en-US" smtClean="0"/>
              <a:t>11</a:t>
            </a:fld>
            <a:endParaRPr lang="zh-CN" altLang="en-US"/>
          </a:p>
        </p:txBody>
      </p:sp>
    </p:spTree>
    <p:extLst>
      <p:ext uri="{BB962C8B-B14F-4D97-AF65-F5344CB8AC3E}">
        <p14:creationId xmlns:p14="http://schemas.microsoft.com/office/powerpoint/2010/main" val="429086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FFA46-D6DD-DF64-F6CC-2C144EEB6B7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AB51580-5EBD-150E-7793-C08D45D38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8ED96A-2671-DA25-9CF1-6B7D76EB28DD}"/>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8AF6B851-5618-9560-08D9-5EDD1C26CC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AE8B01-7852-4BC9-FE20-CF7FA6ADAA0B}"/>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3108313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0D23-F7BF-AE09-6415-10FF71B818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0350ED3-46B2-9502-1581-19ADCA1CB36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DC9E65-0312-F0AE-FE0A-05B99B131714}"/>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97019252-568D-CC20-70F0-D952BBD61A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07115F-4E98-6F8F-90AD-235399CB1C88}"/>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131467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24EE623-1811-4381-8DFF-F77899F7F4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39A81C-97C2-3D48-4141-5389B1A6019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677371-5FFD-81DE-8214-02E23F1801E0}"/>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C76FAEFA-BF99-977B-1EA9-B5B2E4F412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63168B-1920-4E59-A151-A54DF3E04863}"/>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399538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F6748-E4D5-70E9-CA7E-FC85785479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A0D951-7AB7-C6A2-DD8F-E153BCCF5B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996970-40AC-F020-A12C-040E1BBA17E4}"/>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AF8E1F95-28E0-1E95-2C16-3B3E499F7B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966FD0-63DD-E27B-A613-87A89EE213E4}"/>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944243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44F4BB-B261-04F9-C3A4-6052F9539F1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232C5A9-5117-88E6-DB20-54572BBC7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1D02AC2-6CCB-4489-3822-E49A9AE70949}"/>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E2756200-32DB-60C3-0EEE-01260470A4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5D452C-5DFE-3617-F88E-6EAF5B270751}"/>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3281698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EC9266-E7B2-9902-0393-AAA258EB72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414992-0A36-ED0B-5DE2-900DAB7791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16F364-FB71-3A42-67B1-DB2CB3F462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F7C87F3-0206-7959-B299-26DFCF87682B}"/>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FB4DD0F8-7D3B-E078-C6F9-26CB8A23B7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26AB45E-5BFD-0987-3C33-0CFD2F3B1CD8}"/>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1477835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F48DC-8FAE-3E83-9D29-2FAAA3C30AA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C09192-CA0E-FCE0-18A4-20152749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E47C56-93D8-89BD-D853-D5847E19AFE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DA13C70-1AF9-5354-DC10-7BCB9F946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706A25-D58B-D6A1-23C4-CDED1478F1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5FC6FC-0AE4-6009-9550-2F3CE0647508}"/>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8" name="页脚占位符 7">
            <a:extLst>
              <a:ext uri="{FF2B5EF4-FFF2-40B4-BE49-F238E27FC236}">
                <a16:creationId xmlns:a16="http://schemas.microsoft.com/office/drawing/2014/main" id="{4B81DCD1-11A9-3E3B-CB0F-D0EFCCDB1E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0136867-9667-1155-DE63-E435B76EE181}"/>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8709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7A28F2-E577-3832-5910-6AF1A1DE39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8B4E505-ACA8-92A0-A50D-EB5E2E7CABEF}"/>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4" name="页脚占位符 3">
            <a:extLst>
              <a:ext uri="{FF2B5EF4-FFF2-40B4-BE49-F238E27FC236}">
                <a16:creationId xmlns:a16="http://schemas.microsoft.com/office/drawing/2014/main" id="{06F850F2-9410-F5F7-A27D-E67EADC1BF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6393A35-444D-7A1B-B443-6AD38D734A4D}"/>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3490102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464557-1C40-884A-1C48-2BF9573CBC3D}"/>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3" name="页脚占位符 2">
            <a:extLst>
              <a:ext uri="{FF2B5EF4-FFF2-40B4-BE49-F238E27FC236}">
                <a16:creationId xmlns:a16="http://schemas.microsoft.com/office/drawing/2014/main" id="{0053E09B-1E84-C09E-8A4D-E78E36206E7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3887716-0CE8-41E4-1E90-CF4B99F2D278}"/>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2347111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0105F-0996-A808-A548-A961009084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2235291-6FF4-E1FD-873E-59E14A04F3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0F889D0-4D3F-5470-6DDE-FF8677D32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CF2FCA-629C-56E4-C465-B8231BEB0CD8}"/>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1874C0B8-610F-9183-33F7-1126E8C040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260604-7D18-DC78-4D7C-89EF5470563F}"/>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346396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6AD89-E5A5-AE1A-9540-361CA88BBA6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9752A9-F091-7F9E-D61C-B11BFD5182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C9B9E4-74CB-7143-C945-F5E9BB6DF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E8FAA5-57D0-5F71-D407-5E71E7DA20C7}"/>
              </a:ext>
            </a:extLst>
          </p:cNvPr>
          <p:cNvSpPr>
            <a:spLocks noGrp="1"/>
          </p:cNvSpPr>
          <p:nvPr>
            <p:ph type="dt" sz="half" idx="10"/>
          </p:nvPr>
        </p:nvSpPr>
        <p:spPr/>
        <p:txBody>
          <a:bodyPr/>
          <a:lstStyle/>
          <a:p>
            <a:fld id="{23754B7F-F1BC-44B0-B2EF-744DA3F869DD}" type="datetimeFigureOut">
              <a:rPr lang="zh-CN" altLang="en-US" smtClean="0"/>
              <a:t>2024/3/14</a:t>
            </a:fld>
            <a:endParaRPr lang="zh-CN" altLang="en-US"/>
          </a:p>
        </p:txBody>
      </p:sp>
      <p:sp>
        <p:nvSpPr>
          <p:cNvPr id="6" name="页脚占位符 5">
            <a:extLst>
              <a:ext uri="{FF2B5EF4-FFF2-40B4-BE49-F238E27FC236}">
                <a16:creationId xmlns:a16="http://schemas.microsoft.com/office/drawing/2014/main" id="{7EC8F5EE-A943-2D7E-FC36-3069853A6E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071F23-001C-6997-2ABE-2CD15247219B}"/>
              </a:ext>
            </a:extLst>
          </p:cNvPr>
          <p:cNvSpPr>
            <a:spLocks noGrp="1"/>
          </p:cNvSpPr>
          <p:nvPr>
            <p:ph type="sldNum" sz="quarter" idx="12"/>
          </p:nvPr>
        </p:nvSpPr>
        <p:spPr/>
        <p:txBody>
          <a:body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529874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9435A3B-83CD-271C-DC05-65C227D215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62BA3F4-4CE9-BFB7-FA6D-E3BF36755D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9B9349-1C55-5B0F-A156-D6A8F47184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54B7F-F1BC-44B0-B2EF-744DA3F869DD}" type="datetimeFigureOut">
              <a:rPr lang="zh-CN" altLang="en-US" smtClean="0"/>
              <a:t>2024/3/14</a:t>
            </a:fld>
            <a:endParaRPr lang="zh-CN" altLang="en-US"/>
          </a:p>
        </p:txBody>
      </p:sp>
      <p:sp>
        <p:nvSpPr>
          <p:cNvPr id="5" name="页脚占位符 4">
            <a:extLst>
              <a:ext uri="{FF2B5EF4-FFF2-40B4-BE49-F238E27FC236}">
                <a16:creationId xmlns:a16="http://schemas.microsoft.com/office/drawing/2014/main" id="{DC56D877-405A-F22F-7E32-840078F2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CF3E10-13C0-7F04-72AC-936CB02E5A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4D0F2-A1BA-4552-A60E-84AF4EA16793}" type="slidenum">
              <a:rPr lang="zh-CN" altLang="en-US" smtClean="0"/>
              <a:t>‹#›</a:t>
            </a:fld>
            <a:endParaRPr lang="zh-CN" altLang="en-US"/>
          </a:p>
        </p:txBody>
      </p:sp>
    </p:spTree>
    <p:extLst>
      <p:ext uri="{BB962C8B-B14F-4D97-AF65-F5344CB8AC3E}">
        <p14:creationId xmlns:p14="http://schemas.microsoft.com/office/powerpoint/2010/main" val="417617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nnet.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nnet.github.io/"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s://snnet.github.io/" TargetMode="External"/><Relationship Id="rId5" Type="http://schemas.openxmlformats.org/officeDocument/2006/relationships/image" Target="../media/image50.sv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hyperlink" Target="https://snnet.github.io/" TargetMode="External"/><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snnet.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nnet.github.io/"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snnet.github.io/" TargetMode="External"/><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hyperlink" Target="https://snnet.github.i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snnet.github.io/" TargetMode="Externa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nnet.github.io/" TargetMode="Externa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nnet.github.io/"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snnet.github.io/"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snnet.github.i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nnet.github.io/"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hyperlink" Target="https://huggingface.co/transformers/" TargetMode="External"/><Relationship Id="rId3" Type="http://schemas.openxmlformats.org/officeDocument/2006/relationships/image" Target="../media/image2.png"/><Relationship Id="rId7" Type="http://schemas.openxmlformats.org/officeDocument/2006/relationships/hyperlink" Target="https://github.com/rwightman/pytorch-image-model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hyperlink" Target="https://snnet.github.io/"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hyperlink" Target="https://snnet.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snnet.github.io/"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snnet.github.i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nnet.github.io/"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svg"/><Relationship Id="rId34" Type="http://schemas.openxmlformats.org/officeDocument/2006/relationships/image" Target="../media/image46.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png"/><Relationship Id="rId33"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32" Type="http://schemas.openxmlformats.org/officeDocument/2006/relationships/image" Target="../media/image44.svg"/><Relationship Id="rId5" Type="http://schemas.openxmlformats.org/officeDocument/2006/relationships/image" Target="../media/image17.pn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40.svg"/><Relationship Id="rId36" Type="http://schemas.openxmlformats.org/officeDocument/2006/relationships/hyperlink" Target="https://snnet.github.io/" TargetMode="External"/><Relationship Id="rId10" Type="http://schemas.openxmlformats.org/officeDocument/2006/relationships/image" Target="../media/image22.png"/><Relationship Id="rId19" Type="http://schemas.openxmlformats.org/officeDocument/2006/relationships/image" Target="../media/image31.svg"/><Relationship Id="rId31" Type="http://schemas.openxmlformats.org/officeDocument/2006/relationships/image" Target="../media/image43.png"/><Relationship Id="rId4" Type="http://schemas.openxmlformats.org/officeDocument/2006/relationships/image" Target="../media/image16.sv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svg"/><Relationship Id="rId35" Type="http://schemas.openxmlformats.org/officeDocument/2006/relationships/image" Target="../media/image47.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F5B000F-2F30-DEDF-A1AA-7F43BE3AF3FC}"/>
              </a:ext>
            </a:extLst>
          </p:cNvPr>
          <p:cNvPicPr>
            <a:picLocks noChangeAspect="1"/>
          </p:cNvPicPr>
          <p:nvPr/>
        </p:nvPicPr>
        <p:blipFill>
          <a:blip r:embed="rId3"/>
          <a:stretch>
            <a:fillRect/>
          </a:stretch>
        </p:blipFill>
        <p:spPr>
          <a:xfrm>
            <a:off x="5196455" y="268696"/>
            <a:ext cx="1276573" cy="1125400"/>
          </a:xfrm>
          <a:prstGeom prst="rect">
            <a:avLst/>
          </a:prstGeom>
        </p:spPr>
      </p:pic>
      <p:sp>
        <p:nvSpPr>
          <p:cNvPr id="5" name="文本框 4">
            <a:extLst>
              <a:ext uri="{FF2B5EF4-FFF2-40B4-BE49-F238E27FC236}">
                <a16:creationId xmlns:a16="http://schemas.microsoft.com/office/drawing/2014/main" id="{FC755DEB-510D-6B1A-2385-43EBDDD77837}"/>
              </a:ext>
            </a:extLst>
          </p:cNvPr>
          <p:cNvSpPr txBox="1"/>
          <p:nvPr/>
        </p:nvSpPr>
        <p:spPr>
          <a:xfrm>
            <a:off x="708484" y="2253654"/>
            <a:ext cx="10620652" cy="6155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3400" b="1" i="0" u="none" strike="noStrike" kern="1200" cap="none" spc="300" normalizeH="0" baseline="0" noProof="0" dirty="0">
                <a:ln>
                  <a:noFill/>
                </a:ln>
                <a:effectLst/>
                <a:uLnTx/>
                <a:uFillTx/>
                <a:latin typeface="Arial" panose="020B0604020202020204" pitchFamily="34" charset="0"/>
                <a:ea typeface="Microsoft YaHei" panose="020B0503020204020204" pitchFamily="34" charset="-122"/>
                <a:cs typeface="Arial" panose="020B0604020202020204" pitchFamily="34" charset="0"/>
              </a:rPr>
              <a:t>Stitchable Neural Networks </a:t>
            </a:r>
          </a:p>
        </p:txBody>
      </p:sp>
      <p:sp>
        <p:nvSpPr>
          <p:cNvPr id="6" name="文本框 5">
            <a:extLst>
              <a:ext uri="{FF2B5EF4-FFF2-40B4-BE49-F238E27FC236}">
                <a16:creationId xmlns:a16="http://schemas.microsoft.com/office/drawing/2014/main" id="{435FC2B6-326C-C864-C166-E5F4FF7EC49C}"/>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8" name="文本框 7">
            <a:extLst>
              <a:ext uri="{FF2B5EF4-FFF2-40B4-BE49-F238E27FC236}">
                <a16:creationId xmlns:a16="http://schemas.microsoft.com/office/drawing/2014/main" id="{AD58F813-D7EC-B9CF-48DD-3441916F4F8E}"/>
              </a:ext>
            </a:extLst>
          </p:cNvPr>
          <p:cNvSpPr txBox="1"/>
          <p:nvPr/>
        </p:nvSpPr>
        <p:spPr>
          <a:xfrm>
            <a:off x="4468883" y="3429000"/>
            <a:ext cx="2921722"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1" spc="300" dirty="0">
                <a:solidFill>
                  <a:srgbClr val="6A6666"/>
                </a:solidFill>
                <a:latin typeface="Arial" panose="020B0604020202020204" pitchFamily="34" charset="0"/>
                <a:ea typeface="微软雅黑" panose="020B0503020204020204" pitchFamily="34" charset="-122"/>
                <a:cs typeface="Arial" panose="020B0604020202020204" pitchFamily="34" charset="0"/>
              </a:rPr>
              <a:t>Presenter: Longfei 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1" spc="300" dirty="0">
                <a:solidFill>
                  <a:srgbClr val="6A6666"/>
                </a:solidFill>
                <a:latin typeface="Arial" panose="020B0604020202020204" pitchFamily="34" charset="0"/>
                <a:ea typeface="微软雅黑" panose="020B0503020204020204" pitchFamily="34" charset="-122"/>
                <a:cs typeface="Arial" panose="020B0604020202020204" pitchFamily="34" charset="0"/>
              </a:rPr>
              <a:t> </a:t>
            </a:r>
            <a:endParaRPr kumimoji="1" lang="en-US" altLang="zh-CN" sz="1400" b="1" i="0" u="none" strike="noStrike" kern="1200" cap="none" spc="300" normalizeH="0" baseline="0" noProof="0" dirty="0">
              <a:ln>
                <a:noFill/>
              </a:ln>
              <a:solidFill>
                <a:srgbClr val="6A6666"/>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300" normalizeH="0" baseline="0" noProof="0" dirty="0">
                <a:ln>
                  <a:noFill/>
                </a:ln>
                <a:solidFill>
                  <a:srgbClr val="6A6666"/>
                </a:solidFill>
                <a:effectLst/>
                <a:uLnTx/>
                <a:uFillTx/>
                <a:latin typeface="Arial" panose="020B0604020202020204" pitchFamily="34" charset="0"/>
                <a:ea typeface="微软雅黑" panose="020B0503020204020204" pitchFamily="34" charset="-122"/>
                <a:cs typeface="Arial" panose="020B0604020202020204" pitchFamily="34" charset="0"/>
              </a:rPr>
              <a:t>2023.</a:t>
            </a:r>
            <a:r>
              <a:rPr kumimoji="1" lang="en-US" altLang="zh-CN" sz="1400" b="1" spc="300" dirty="0">
                <a:solidFill>
                  <a:srgbClr val="6A6666"/>
                </a:solidFill>
                <a:latin typeface="Arial" panose="020B0604020202020204" pitchFamily="34" charset="0"/>
                <a:ea typeface="微软雅黑" panose="020B0503020204020204" pitchFamily="34" charset="-122"/>
                <a:cs typeface="Arial" panose="020B0604020202020204" pitchFamily="34" charset="0"/>
              </a:rPr>
              <a:t>6.15</a:t>
            </a:r>
            <a:endParaRPr kumimoji="1" lang="en-US" altLang="zh-CN" sz="1400" b="1" i="0" u="none" strike="noStrike" kern="1200" cap="none" spc="300" normalizeH="0" baseline="0" noProof="0" dirty="0">
              <a:ln>
                <a:noFill/>
              </a:ln>
              <a:solidFill>
                <a:srgbClr val="6A6666"/>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a:extLst>
              <a:ext uri="{FF2B5EF4-FFF2-40B4-BE49-F238E27FC236}">
                <a16:creationId xmlns:a16="http://schemas.microsoft.com/office/drawing/2014/main" id="{8B8FCD08-4FF2-6B1E-F12B-BB315A5F554C}"/>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403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67E2B76-5065-9F81-A3D7-35BA3800F7B3}"/>
              </a:ext>
            </a:extLst>
          </p:cNvPr>
          <p:cNvSpPr txBox="1"/>
          <p:nvPr/>
        </p:nvSpPr>
        <p:spPr>
          <a:xfrm>
            <a:off x="2456757" y="4199236"/>
            <a:ext cx="7591324" cy="381258"/>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dirty="0">
                <a:solidFill>
                  <a:prstClr val="black"/>
                </a:solidFill>
                <a:latin typeface="微软雅黑" panose="020B0503020204020204" pitchFamily="34" charset="-122"/>
                <a:ea typeface="微软雅黑" panose="020B0503020204020204" pitchFamily="34" charset="-122"/>
              </a:rPr>
              <a:t>Stitchable Neural Network obtained by pre-trained variants of </a:t>
            </a:r>
            <a:r>
              <a:rPr kumimoji="1" lang="en-US" altLang="zh-CN" sz="1600" b="1" dirty="0">
                <a:solidFill>
                  <a:prstClr val="black"/>
                </a:solidFill>
                <a:latin typeface="微软雅黑" panose="020B0503020204020204" pitchFamily="34" charset="-122"/>
                <a:ea typeface="微软雅黑" panose="020B0503020204020204" pitchFamily="34" charset="-122"/>
              </a:rPr>
              <a:t>DeiTs</a:t>
            </a:r>
            <a:endParaRPr kumimoji="1"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04A8B8B-881B-8FDD-B907-72B690BBC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231" y="989049"/>
            <a:ext cx="8140700" cy="2903255"/>
          </a:xfrm>
          <a:prstGeom prst="rect">
            <a:avLst/>
          </a:prstGeom>
        </p:spPr>
      </p:pic>
      <p:sp>
        <p:nvSpPr>
          <p:cNvPr id="4" name="文本框 3">
            <a:extLst>
              <a:ext uri="{FF2B5EF4-FFF2-40B4-BE49-F238E27FC236}">
                <a16:creationId xmlns:a16="http://schemas.microsoft.com/office/drawing/2014/main" id="{41B7C138-9C40-B5BD-61B8-930882BCF4EE}"/>
              </a:ext>
            </a:extLst>
          </p:cNvPr>
          <p:cNvSpPr txBox="1"/>
          <p:nvPr/>
        </p:nvSpPr>
        <p:spPr>
          <a:xfrm>
            <a:off x="2456757" y="5057610"/>
            <a:ext cx="7591324" cy="701346"/>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Pre-trained models to be stitched: </a:t>
            </a:r>
            <a:r>
              <a:rPr kumimoji="1" lang="en-US" altLang="zh-CN" sz="1600" b="1" dirty="0">
                <a:solidFill>
                  <a:prstClr val="black"/>
                </a:solidFill>
                <a:latin typeface="微软雅黑" panose="020B0503020204020204" pitchFamily="34" charset="-122"/>
                <a:ea typeface="微软雅黑" panose="020B0503020204020204" pitchFamily="34" charset="-122"/>
              </a:rPr>
              <a:t>anchors</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Derived models by stitching anchors: </a:t>
            </a:r>
            <a:r>
              <a:rPr kumimoji="1"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stitches </a:t>
            </a:r>
            <a:r>
              <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(Distinguish by color)</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C0F26E94-4AA1-2F30-778D-F37676FDC921}"/>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6" name="直接连接符 5">
            <a:extLst>
              <a:ext uri="{FF2B5EF4-FFF2-40B4-BE49-F238E27FC236}">
                <a16:creationId xmlns:a16="http://schemas.microsoft.com/office/drawing/2014/main" id="{8BFDDB19-EE4C-F595-7924-A159CE3D111C}"/>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37F37AA-F5B4-57D6-C72A-623E23632542}"/>
              </a:ext>
            </a:extLst>
          </p:cNvPr>
          <p:cNvSpPr txBox="1"/>
          <p:nvPr/>
        </p:nvSpPr>
        <p:spPr>
          <a:xfrm>
            <a:off x="759309" y="318870"/>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Examples of Stitchable Networks</a:t>
            </a:r>
          </a:p>
        </p:txBody>
      </p:sp>
    </p:spTree>
    <p:extLst>
      <p:ext uri="{BB962C8B-B14F-4D97-AF65-F5344CB8AC3E}">
        <p14:creationId xmlns:p14="http://schemas.microsoft.com/office/powerpoint/2010/main" val="397502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36064" y="935662"/>
            <a:ext cx="8336674" cy="1021433"/>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What to stitch:</a:t>
            </a:r>
            <a:r>
              <a:rPr kumimoji="1" lang="en-US" altLang="zh-CN" sz="1600" dirty="0">
                <a:solidFill>
                  <a:prstClr val="black"/>
                </a:solidFill>
                <a:latin typeface="微软雅黑" panose="020B0503020204020204" pitchFamily="34" charset="-122"/>
                <a:ea typeface="微软雅黑" panose="020B0503020204020204" pitchFamily="34" charset="-122"/>
              </a:rPr>
              <a:t> The large distribution gap of different domains makes it difficult for the splicing layer to learn the transition, so the selected anchor points should </a:t>
            </a:r>
            <a:r>
              <a:rPr kumimoji="1" lang="en-US" altLang="zh-CN" sz="1600" b="1" dirty="0">
                <a:solidFill>
                  <a:prstClr val="black"/>
                </a:solidFill>
                <a:latin typeface="微软雅黑" panose="020B0503020204020204" pitchFamily="34" charset="-122"/>
                <a:ea typeface="微软雅黑" panose="020B0503020204020204" pitchFamily="34" charset="-122"/>
              </a:rPr>
              <a:t>have the same domain</a:t>
            </a:r>
            <a:r>
              <a:rPr kumimoji="1" lang="en-US" altLang="zh-CN" sz="1600" dirty="0">
                <a:solidFill>
                  <a:prstClr val="black"/>
                </a:solidFill>
                <a:latin typeface="微软雅黑" panose="020B0503020204020204" pitchFamily="34" charset="-122"/>
                <a:ea typeface="微软雅黑" panose="020B0503020204020204" pitchFamily="34" charset="-122"/>
              </a:rPr>
              <a:t> for pre-training.</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Stitching Method</a:t>
            </a:r>
          </a:p>
        </p:txBody>
      </p:sp>
      <p:grpSp>
        <p:nvGrpSpPr>
          <p:cNvPr id="91" name="组合 90">
            <a:extLst>
              <a:ext uri="{FF2B5EF4-FFF2-40B4-BE49-F238E27FC236}">
                <a16:creationId xmlns:a16="http://schemas.microsoft.com/office/drawing/2014/main" id="{2A2FEDB4-9AA6-AC3C-B99C-96D0DCB8B56A}"/>
              </a:ext>
            </a:extLst>
          </p:cNvPr>
          <p:cNvGrpSpPr/>
          <p:nvPr/>
        </p:nvGrpSpPr>
        <p:grpSpPr>
          <a:xfrm>
            <a:off x="2442379" y="4005666"/>
            <a:ext cx="2825162" cy="864000"/>
            <a:chOff x="327587" y="2739478"/>
            <a:chExt cx="2825162" cy="864000"/>
          </a:xfrm>
        </p:grpSpPr>
        <p:pic>
          <p:nvPicPr>
            <p:cNvPr id="49" name="图片 48">
              <a:extLst>
                <a:ext uri="{FF2B5EF4-FFF2-40B4-BE49-F238E27FC236}">
                  <a16:creationId xmlns:a16="http://schemas.microsoft.com/office/drawing/2014/main" id="{DA00894B-537C-0A3D-D4D3-D1953FC48AB4}"/>
                </a:ext>
              </a:extLst>
            </p:cNvPr>
            <p:cNvPicPr>
              <a:picLocks/>
            </p:cNvPicPr>
            <p:nvPr/>
          </p:nvPicPr>
          <p:blipFill>
            <a:blip r:embed="rId3"/>
            <a:stretch>
              <a:fillRect/>
            </a:stretch>
          </p:blipFill>
          <p:spPr>
            <a:xfrm>
              <a:off x="327587" y="2739478"/>
              <a:ext cx="1080000" cy="864000"/>
            </a:xfrm>
            <a:prstGeom prst="rect">
              <a:avLst/>
            </a:prstGeom>
          </p:spPr>
        </p:pic>
        <p:pic>
          <p:nvPicPr>
            <p:cNvPr id="84" name="图形 83">
              <a:extLst>
                <a:ext uri="{FF2B5EF4-FFF2-40B4-BE49-F238E27FC236}">
                  <a16:creationId xmlns:a16="http://schemas.microsoft.com/office/drawing/2014/main" id="{4B43A342-EA23-7FD0-8620-3FA157C159E8}"/>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4749" y="2775478"/>
              <a:ext cx="1728000" cy="792000"/>
            </a:xfrm>
            <a:prstGeom prst="rect">
              <a:avLst/>
            </a:prstGeom>
          </p:spPr>
        </p:pic>
      </p:grpSp>
      <p:grpSp>
        <p:nvGrpSpPr>
          <p:cNvPr id="95" name="组合 94">
            <a:extLst>
              <a:ext uri="{FF2B5EF4-FFF2-40B4-BE49-F238E27FC236}">
                <a16:creationId xmlns:a16="http://schemas.microsoft.com/office/drawing/2014/main" id="{33EA1095-F034-31CB-FEDE-C8471B33FF01}"/>
              </a:ext>
            </a:extLst>
          </p:cNvPr>
          <p:cNvGrpSpPr/>
          <p:nvPr/>
        </p:nvGrpSpPr>
        <p:grpSpPr>
          <a:xfrm>
            <a:off x="2442379" y="5069190"/>
            <a:ext cx="2808000" cy="864000"/>
            <a:chOff x="3655857" y="2839209"/>
            <a:chExt cx="2808000" cy="864000"/>
          </a:xfrm>
        </p:grpSpPr>
        <p:pic>
          <p:nvPicPr>
            <p:cNvPr id="86" name="图形 85">
              <a:extLst>
                <a:ext uri="{FF2B5EF4-FFF2-40B4-BE49-F238E27FC236}">
                  <a16:creationId xmlns:a16="http://schemas.microsoft.com/office/drawing/2014/main" id="{F67B2DC5-7AFA-377F-7C63-9AD18611F70B}"/>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35857" y="2862509"/>
              <a:ext cx="1728000" cy="792000"/>
            </a:xfrm>
            <a:prstGeom prst="rect">
              <a:avLst/>
            </a:prstGeom>
          </p:spPr>
        </p:pic>
        <p:grpSp>
          <p:nvGrpSpPr>
            <p:cNvPr id="94" name="组合 93">
              <a:extLst>
                <a:ext uri="{FF2B5EF4-FFF2-40B4-BE49-F238E27FC236}">
                  <a16:creationId xmlns:a16="http://schemas.microsoft.com/office/drawing/2014/main" id="{27B576A8-2FA2-1AA1-0076-D67E1DFE4F0F}"/>
                </a:ext>
              </a:extLst>
            </p:cNvPr>
            <p:cNvGrpSpPr/>
            <p:nvPr/>
          </p:nvGrpSpPr>
          <p:grpSpPr>
            <a:xfrm>
              <a:off x="3655857" y="2839209"/>
              <a:ext cx="1080000" cy="864000"/>
              <a:chOff x="3655857" y="2839209"/>
              <a:chExt cx="1080000" cy="864000"/>
            </a:xfrm>
          </p:grpSpPr>
          <p:pic>
            <p:nvPicPr>
              <p:cNvPr id="48" name="图片 47">
                <a:extLst>
                  <a:ext uri="{FF2B5EF4-FFF2-40B4-BE49-F238E27FC236}">
                    <a16:creationId xmlns:a16="http://schemas.microsoft.com/office/drawing/2014/main" id="{D8DC7563-99C2-146D-7367-D46ADCC95B2F}"/>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3655857" y="2839209"/>
                <a:ext cx="1080000" cy="864000"/>
              </a:xfrm>
              <a:prstGeom prst="rect">
                <a:avLst/>
              </a:prstGeom>
            </p:spPr>
          </p:pic>
          <p:sp>
            <p:nvSpPr>
              <p:cNvPr id="93" name="文本框 92">
                <a:extLst>
                  <a:ext uri="{FF2B5EF4-FFF2-40B4-BE49-F238E27FC236}">
                    <a16:creationId xmlns:a16="http://schemas.microsoft.com/office/drawing/2014/main" id="{30D9F800-5C35-C176-73B2-892FA99D8930}"/>
                  </a:ext>
                </a:extLst>
              </p:cNvPr>
              <p:cNvSpPr txBox="1"/>
              <p:nvPr/>
            </p:nvSpPr>
            <p:spPr>
              <a:xfrm>
                <a:off x="3801142" y="3073843"/>
                <a:ext cx="847058" cy="369332"/>
              </a:xfrm>
              <a:prstGeom prst="rect">
                <a:avLst/>
              </a:prstGeom>
              <a:noFill/>
            </p:spPr>
            <p:txBody>
              <a:bodyPr wrap="square" rtlCol="0">
                <a:spAutoFit/>
              </a:bodyPr>
              <a:lstStyle/>
              <a:p>
                <a:r>
                  <a:rPr lang="en-US" altLang="zh-CN" b="1" dirty="0">
                    <a:solidFill>
                      <a:schemeClr val="tx2">
                        <a:lumMod val="40000"/>
                        <a:lumOff val="60000"/>
                      </a:schemeClr>
                    </a:solidFill>
                  </a:rPr>
                  <a:t>COCO</a:t>
                </a:r>
                <a:endParaRPr lang="zh-CN" altLang="en-US" b="1" dirty="0">
                  <a:solidFill>
                    <a:schemeClr val="tx2">
                      <a:lumMod val="40000"/>
                      <a:lumOff val="60000"/>
                    </a:schemeClr>
                  </a:solidFill>
                </a:endParaRPr>
              </a:p>
            </p:txBody>
          </p:sp>
        </p:grpSp>
      </p:grpSp>
      <p:grpSp>
        <p:nvGrpSpPr>
          <p:cNvPr id="97" name="组合 96">
            <a:extLst>
              <a:ext uri="{FF2B5EF4-FFF2-40B4-BE49-F238E27FC236}">
                <a16:creationId xmlns:a16="http://schemas.microsoft.com/office/drawing/2014/main" id="{1B43768F-DDF4-9479-EE20-26CEB69B4F79}"/>
              </a:ext>
            </a:extLst>
          </p:cNvPr>
          <p:cNvGrpSpPr/>
          <p:nvPr/>
        </p:nvGrpSpPr>
        <p:grpSpPr>
          <a:xfrm>
            <a:off x="6919908" y="4044794"/>
            <a:ext cx="2801668" cy="864000"/>
            <a:chOff x="6179619" y="2892394"/>
            <a:chExt cx="2801668" cy="864000"/>
          </a:xfrm>
        </p:grpSpPr>
        <p:pic>
          <p:nvPicPr>
            <p:cNvPr id="87" name="图形 86">
              <a:extLst>
                <a:ext uri="{FF2B5EF4-FFF2-40B4-BE49-F238E27FC236}">
                  <a16:creationId xmlns:a16="http://schemas.microsoft.com/office/drawing/2014/main" id="{64D45CE8-EDB0-F7CD-6317-BA39BB546C4E}"/>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3287" y="2911209"/>
              <a:ext cx="1728000" cy="792000"/>
            </a:xfrm>
            <a:prstGeom prst="rect">
              <a:avLst/>
            </a:prstGeom>
          </p:spPr>
        </p:pic>
        <p:pic>
          <p:nvPicPr>
            <p:cNvPr id="96" name="图片 95">
              <a:extLst>
                <a:ext uri="{FF2B5EF4-FFF2-40B4-BE49-F238E27FC236}">
                  <a16:creationId xmlns:a16="http://schemas.microsoft.com/office/drawing/2014/main" id="{EC93F7C5-7972-7A9E-38B5-1953B4CE8787}"/>
                </a:ext>
              </a:extLst>
            </p:cNvPr>
            <p:cNvPicPr>
              <a:picLocks/>
            </p:cNvPicPr>
            <p:nvPr/>
          </p:nvPicPr>
          <p:blipFill>
            <a:blip r:embed="rId3"/>
            <a:stretch>
              <a:fillRect/>
            </a:stretch>
          </p:blipFill>
          <p:spPr>
            <a:xfrm>
              <a:off x="6179619" y="2892394"/>
              <a:ext cx="1080000" cy="864000"/>
            </a:xfrm>
            <a:prstGeom prst="rect">
              <a:avLst/>
            </a:prstGeom>
          </p:spPr>
        </p:pic>
      </p:grpSp>
      <p:grpSp>
        <p:nvGrpSpPr>
          <p:cNvPr id="99" name="组合 98">
            <a:extLst>
              <a:ext uri="{FF2B5EF4-FFF2-40B4-BE49-F238E27FC236}">
                <a16:creationId xmlns:a16="http://schemas.microsoft.com/office/drawing/2014/main" id="{0A791F67-E561-2BED-E65D-720227158A1C}"/>
              </a:ext>
            </a:extLst>
          </p:cNvPr>
          <p:cNvGrpSpPr/>
          <p:nvPr/>
        </p:nvGrpSpPr>
        <p:grpSpPr>
          <a:xfrm>
            <a:off x="6913576" y="5099635"/>
            <a:ext cx="2808000" cy="864000"/>
            <a:chOff x="7861226" y="2831252"/>
            <a:chExt cx="2808000" cy="864000"/>
          </a:xfrm>
        </p:grpSpPr>
        <p:pic>
          <p:nvPicPr>
            <p:cNvPr id="88" name="图形 87">
              <a:extLst>
                <a:ext uri="{FF2B5EF4-FFF2-40B4-BE49-F238E27FC236}">
                  <a16:creationId xmlns:a16="http://schemas.microsoft.com/office/drawing/2014/main" id="{B73EC672-B3AC-B111-B76E-8AE07DF41839}"/>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41226" y="2854552"/>
              <a:ext cx="1728000" cy="792000"/>
            </a:xfrm>
            <a:prstGeom prst="rect">
              <a:avLst/>
            </a:prstGeom>
          </p:spPr>
        </p:pic>
        <p:pic>
          <p:nvPicPr>
            <p:cNvPr id="98" name="图片 97">
              <a:extLst>
                <a:ext uri="{FF2B5EF4-FFF2-40B4-BE49-F238E27FC236}">
                  <a16:creationId xmlns:a16="http://schemas.microsoft.com/office/drawing/2014/main" id="{0122F02E-452C-03DD-F876-2A72D61BE070}"/>
                </a:ext>
              </a:extLst>
            </p:cNvPr>
            <p:cNvPicPr>
              <a:picLocks/>
            </p:cNvPicPr>
            <p:nvPr/>
          </p:nvPicPr>
          <p:blipFill>
            <a:blip r:embed="rId3"/>
            <a:stretch>
              <a:fillRect/>
            </a:stretch>
          </p:blipFill>
          <p:spPr>
            <a:xfrm>
              <a:off x="7861226" y="2831252"/>
              <a:ext cx="1080000" cy="864000"/>
            </a:xfrm>
            <a:prstGeom prst="rect">
              <a:avLst/>
            </a:prstGeom>
          </p:spPr>
        </p:pic>
      </p:grpSp>
      <p:cxnSp>
        <p:nvCxnSpPr>
          <p:cNvPr id="101" name="直接箭头连接符 100">
            <a:extLst>
              <a:ext uri="{FF2B5EF4-FFF2-40B4-BE49-F238E27FC236}">
                <a16:creationId xmlns:a16="http://schemas.microsoft.com/office/drawing/2014/main" id="{53415596-F6D9-AB65-6A8F-3654D4660E39}"/>
              </a:ext>
            </a:extLst>
          </p:cNvPr>
          <p:cNvCxnSpPr>
            <a:cxnSpLocks/>
          </p:cNvCxnSpPr>
          <p:nvPr/>
        </p:nvCxnSpPr>
        <p:spPr>
          <a:xfrm flipH="1">
            <a:off x="4093369" y="3221831"/>
            <a:ext cx="878681" cy="622782"/>
          </a:xfrm>
          <a:prstGeom prst="straightConnector1">
            <a:avLst/>
          </a:prstGeom>
          <a:ln w="19050">
            <a:solidFill>
              <a:srgbClr val="B80000"/>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01">
            <a:extLst>
              <a:ext uri="{FF2B5EF4-FFF2-40B4-BE49-F238E27FC236}">
                <a16:creationId xmlns:a16="http://schemas.microsoft.com/office/drawing/2014/main" id="{E1BE520A-BA0C-50F7-A7D8-6827093F33E1}"/>
              </a:ext>
            </a:extLst>
          </p:cNvPr>
          <p:cNvSpPr/>
          <p:nvPr/>
        </p:nvSpPr>
        <p:spPr>
          <a:xfrm>
            <a:off x="2228850" y="3886201"/>
            <a:ext cx="3178969" cy="2173194"/>
          </a:xfrm>
          <a:prstGeom prst="roundRect">
            <a:avLst/>
          </a:prstGeom>
          <a:noFill/>
          <a:ln>
            <a:solidFill>
              <a:srgbClr val="B800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80000"/>
              </a:solidFill>
            </a:endParaRPr>
          </a:p>
        </p:txBody>
      </p:sp>
      <p:sp>
        <p:nvSpPr>
          <p:cNvPr id="105" name="文本框 104">
            <a:extLst>
              <a:ext uri="{FF2B5EF4-FFF2-40B4-BE49-F238E27FC236}">
                <a16:creationId xmlns:a16="http://schemas.microsoft.com/office/drawing/2014/main" id="{68468D34-B9FF-8761-EFB8-507088B6A2A7}"/>
              </a:ext>
            </a:extLst>
          </p:cNvPr>
          <p:cNvSpPr txBox="1"/>
          <p:nvPr/>
        </p:nvSpPr>
        <p:spPr>
          <a:xfrm>
            <a:off x="1650111" y="3470101"/>
            <a:ext cx="2664536" cy="308995"/>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200" b="1" dirty="0">
                <a:solidFill>
                  <a:srgbClr val="B80000"/>
                </a:solidFill>
                <a:latin typeface="微软雅黑" panose="020B0503020204020204" pitchFamily="34" charset="-122"/>
                <a:ea typeface="微软雅黑" panose="020B0503020204020204" pitchFamily="34" charset="-122"/>
              </a:rPr>
              <a:t>Different </a:t>
            </a:r>
            <a:r>
              <a:rPr kumimoji="1" lang="en-US" altLang="zh-CN" sz="1200" dirty="0">
                <a:solidFill>
                  <a:srgbClr val="B80000"/>
                </a:solidFill>
                <a:latin typeface="微软雅黑" panose="020B0503020204020204" pitchFamily="34" charset="-122"/>
                <a:ea typeface="微软雅黑" panose="020B0503020204020204" pitchFamily="34" charset="-122"/>
              </a:rPr>
              <a:t>pre-training domains</a:t>
            </a:r>
          </a:p>
        </p:txBody>
      </p:sp>
      <p:sp>
        <p:nvSpPr>
          <p:cNvPr id="106" name="矩形: 圆角 105">
            <a:extLst>
              <a:ext uri="{FF2B5EF4-FFF2-40B4-BE49-F238E27FC236}">
                <a16:creationId xmlns:a16="http://schemas.microsoft.com/office/drawing/2014/main" id="{6339BA8F-FC57-151E-BB6E-77FF98A86E97}"/>
              </a:ext>
            </a:extLst>
          </p:cNvPr>
          <p:cNvSpPr/>
          <p:nvPr/>
        </p:nvSpPr>
        <p:spPr>
          <a:xfrm>
            <a:off x="6674676" y="3886200"/>
            <a:ext cx="3178969" cy="2173195"/>
          </a:xfrm>
          <a:prstGeom prst="roundRect">
            <a:avLst/>
          </a:prstGeom>
          <a:no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箭头连接符 106">
            <a:extLst>
              <a:ext uri="{FF2B5EF4-FFF2-40B4-BE49-F238E27FC236}">
                <a16:creationId xmlns:a16="http://schemas.microsoft.com/office/drawing/2014/main" id="{955D49EC-5A80-F7F5-7D63-2A04401B41F9}"/>
              </a:ext>
            </a:extLst>
          </p:cNvPr>
          <p:cNvCxnSpPr>
            <a:cxnSpLocks/>
          </p:cNvCxnSpPr>
          <p:nvPr/>
        </p:nvCxnSpPr>
        <p:spPr>
          <a:xfrm>
            <a:off x="6674676" y="3221831"/>
            <a:ext cx="1002474" cy="6227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8E2FE734-1C27-BA7C-8329-EF8EFD6BDA92}"/>
              </a:ext>
            </a:extLst>
          </p:cNvPr>
          <p:cNvSpPr txBox="1"/>
          <p:nvPr/>
        </p:nvSpPr>
        <p:spPr>
          <a:xfrm>
            <a:off x="7599920" y="3470101"/>
            <a:ext cx="2664536" cy="308995"/>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200" b="1" dirty="0">
                <a:solidFill>
                  <a:prstClr val="black"/>
                </a:solidFill>
                <a:latin typeface="微软雅黑" panose="020B0503020204020204" pitchFamily="34" charset="-122"/>
                <a:ea typeface="微软雅黑" panose="020B0503020204020204" pitchFamily="34" charset="-122"/>
              </a:rPr>
              <a:t>Same </a:t>
            </a:r>
            <a:r>
              <a:rPr kumimoji="1" lang="en-US" altLang="zh-CN" sz="1200" dirty="0">
                <a:solidFill>
                  <a:prstClr val="black"/>
                </a:solidFill>
                <a:latin typeface="微软雅黑" panose="020B0503020204020204" pitchFamily="34" charset="-122"/>
                <a:ea typeface="微软雅黑" panose="020B0503020204020204" pitchFamily="34" charset="-122"/>
              </a:rPr>
              <a:t>pre-training domain</a:t>
            </a:r>
          </a:p>
        </p:txBody>
      </p:sp>
      <p:sp>
        <p:nvSpPr>
          <p:cNvPr id="110" name="文本框 109">
            <a:extLst>
              <a:ext uri="{FF2B5EF4-FFF2-40B4-BE49-F238E27FC236}">
                <a16:creationId xmlns:a16="http://schemas.microsoft.com/office/drawing/2014/main" id="{B3DD5CBF-6751-B816-AF21-84808888FBD6}"/>
              </a:ext>
            </a:extLst>
          </p:cNvPr>
          <p:cNvSpPr txBox="1"/>
          <p:nvPr/>
        </p:nvSpPr>
        <p:spPr>
          <a:xfrm rot="20880779">
            <a:off x="4327347" y="3227882"/>
            <a:ext cx="344804" cy="381258"/>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srgbClr val="D60000"/>
                </a:solidFill>
                <a:latin typeface="微软雅黑" panose="020B0503020204020204" pitchFamily="34" charset="-122"/>
                <a:ea typeface="微软雅黑" panose="020B0503020204020204" pitchFamily="34" charset="-122"/>
              </a:rPr>
              <a:t>X</a:t>
            </a:r>
            <a:endParaRPr kumimoji="1" lang="en-US" altLang="zh-CN" sz="1600" dirty="0">
              <a:solidFill>
                <a:srgbClr val="D60000"/>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9111EB7D-20C2-01E1-B95B-7A265BFA8043}"/>
              </a:ext>
            </a:extLst>
          </p:cNvPr>
          <p:cNvSpPr txBox="1"/>
          <p:nvPr/>
        </p:nvSpPr>
        <p:spPr>
          <a:xfrm rot="748095">
            <a:off x="7043764" y="3223322"/>
            <a:ext cx="344804" cy="417358"/>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zh-CN" altLang="en-US" b="1" dirty="0">
                <a:latin typeface="微软雅黑" panose="020B0503020204020204" pitchFamily="34" charset="-122"/>
                <a:ea typeface="微软雅黑" panose="020B0503020204020204" pitchFamily="34" charset="-122"/>
              </a:rPr>
              <a:t>√</a:t>
            </a:r>
            <a:endParaRPr kumimoji="1" lang="en-US" altLang="zh-CN" b="1" dirty="0">
              <a:latin typeface="微软雅黑" panose="020B0503020204020204" pitchFamily="34" charset="-122"/>
              <a:ea typeface="微软雅黑" panose="020B0503020204020204" pitchFamily="34" charset="-122"/>
            </a:endParaRPr>
          </a:p>
        </p:txBody>
      </p:sp>
      <p:pic>
        <p:nvPicPr>
          <p:cNvPr id="112" name="图形 111">
            <a:extLst>
              <a:ext uri="{FF2B5EF4-FFF2-40B4-BE49-F238E27FC236}">
                <a16:creationId xmlns:a16="http://schemas.microsoft.com/office/drawing/2014/main" id="{F40CA14C-C11D-2EBB-E57D-38A93A9AF6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5285" y="2056134"/>
            <a:ext cx="5305173" cy="1363263"/>
          </a:xfrm>
          <a:prstGeom prst="rect">
            <a:avLst/>
          </a:prstGeom>
        </p:spPr>
      </p:pic>
      <p:sp>
        <p:nvSpPr>
          <p:cNvPr id="113" name="文本框 112">
            <a:extLst>
              <a:ext uri="{FF2B5EF4-FFF2-40B4-BE49-F238E27FC236}">
                <a16:creationId xmlns:a16="http://schemas.microsoft.com/office/drawing/2014/main" id="{EDAF3B34-2720-0F9F-4D08-EDF6AF53BF06}"/>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11"/>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14" name="直接连接符 113">
            <a:extLst>
              <a:ext uri="{FF2B5EF4-FFF2-40B4-BE49-F238E27FC236}">
                <a16:creationId xmlns:a16="http://schemas.microsoft.com/office/drawing/2014/main" id="{08696BB8-7B09-54FB-F834-11572FB0E251}"/>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735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36064" y="935662"/>
            <a:ext cx="8336674" cy="1021433"/>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How to stitch:</a:t>
            </a:r>
            <a:r>
              <a:rPr kumimoji="1" lang="en-US" altLang="zh-CN" sz="1600" dirty="0">
                <a:solidFill>
                  <a:prstClr val="black"/>
                </a:solidFill>
                <a:latin typeface="微软雅黑" panose="020B0503020204020204" pitchFamily="34" charset="-122"/>
                <a:ea typeface="微软雅黑" panose="020B0503020204020204" pitchFamily="34" charset="-122"/>
              </a:rPr>
              <a:t> The stitching layer should be as simple as possible because its purpose is not to improve the model performance but to map the transformed features, so the </a:t>
            </a:r>
            <a:r>
              <a:rPr kumimoji="1" lang="en-US" altLang="zh-CN" sz="1600" b="1" dirty="0">
                <a:solidFill>
                  <a:prstClr val="black"/>
                </a:solidFill>
                <a:latin typeface="微软雅黑" panose="020B0503020204020204" pitchFamily="34" charset="-122"/>
                <a:ea typeface="微软雅黑" panose="020B0503020204020204" pitchFamily="34" charset="-122"/>
              </a:rPr>
              <a:t>1×1 convolutional layer</a:t>
            </a:r>
            <a:r>
              <a:rPr kumimoji="1" lang="en-US" altLang="zh-CN" sz="1600" dirty="0">
                <a:solidFill>
                  <a:prstClr val="black"/>
                </a:solidFill>
                <a:latin typeface="微软雅黑" panose="020B0503020204020204" pitchFamily="34" charset="-122"/>
                <a:ea typeface="微软雅黑" panose="020B0503020204020204" pitchFamily="34" charset="-122"/>
              </a:rPr>
              <a:t> is used as the stitching layer.</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Stitching Method</a:t>
            </a:r>
          </a:p>
        </p:txBody>
      </p:sp>
      <p:cxnSp>
        <p:nvCxnSpPr>
          <p:cNvPr id="5" name="直接箭头连接符 4">
            <a:extLst>
              <a:ext uri="{FF2B5EF4-FFF2-40B4-BE49-F238E27FC236}">
                <a16:creationId xmlns:a16="http://schemas.microsoft.com/office/drawing/2014/main" id="{EA14929E-17A8-BE7F-2EE0-D6FDFC8ED595}"/>
              </a:ext>
            </a:extLst>
          </p:cNvPr>
          <p:cNvCxnSpPr>
            <a:cxnSpLocks/>
          </p:cNvCxnSpPr>
          <p:nvPr/>
        </p:nvCxnSpPr>
        <p:spPr>
          <a:xfrm>
            <a:off x="5835490" y="3111422"/>
            <a:ext cx="0" cy="41917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 name="图形 5">
            <a:extLst>
              <a:ext uri="{FF2B5EF4-FFF2-40B4-BE49-F238E27FC236}">
                <a16:creationId xmlns:a16="http://schemas.microsoft.com/office/drawing/2014/main" id="{B7517D2C-D7D3-09EE-EC6B-46C0CD4FA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5285" y="2056134"/>
            <a:ext cx="5305173" cy="1363263"/>
          </a:xfrm>
          <a:prstGeom prst="rect">
            <a:avLst/>
          </a:prstGeom>
        </p:spPr>
      </p:pic>
      <p:sp>
        <p:nvSpPr>
          <p:cNvPr id="8" name="文本框 7">
            <a:extLst>
              <a:ext uri="{FF2B5EF4-FFF2-40B4-BE49-F238E27FC236}">
                <a16:creationId xmlns:a16="http://schemas.microsoft.com/office/drawing/2014/main" id="{05B1DCF4-6F60-A13D-02B5-4FF4D3BD9524}"/>
              </a:ext>
            </a:extLst>
          </p:cNvPr>
          <p:cNvSpPr txBox="1"/>
          <p:nvPr/>
        </p:nvSpPr>
        <p:spPr>
          <a:xfrm>
            <a:off x="5354122" y="3468237"/>
            <a:ext cx="962736" cy="272895"/>
          </a:xfrm>
          <a:prstGeom prst="rect">
            <a:avLst/>
          </a:prstGeom>
          <a:noFill/>
        </p:spPr>
        <p:txBody>
          <a:bodyPr wrap="square" rtlCol="0">
            <a:spAutoFit/>
          </a:bodyPr>
          <a:lstStyle/>
          <a:p>
            <a:pPr lvl="0" algn="ctr">
              <a:lnSpc>
                <a:spcPct val="130000"/>
              </a:lnSpc>
              <a:defRPr/>
            </a:pPr>
            <a:r>
              <a:rPr kumimoji="1" lang="en-US" altLang="zh-CN" sz="1000" dirty="0">
                <a:solidFill>
                  <a:prstClr val="black"/>
                </a:solidFill>
                <a:latin typeface="微软雅黑" panose="020B0503020204020204" pitchFamily="34" charset="-122"/>
                <a:ea typeface="微软雅黑" panose="020B0503020204020204" pitchFamily="34" charset="-122"/>
              </a:rPr>
              <a:t>Conv 1×1</a:t>
            </a:r>
          </a:p>
        </p:txBody>
      </p:sp>
      <p:sp>
        <p:nvSpPr>
          <p:cNvPr id="9" name="文本框 8">
            <a:extLst>
              <a:ext uri="{FF2B5EF4-FFF2-40B4-BE49-F238E27FC236}">
                <a16:creationId xmlns:a16="http://schemas.microsoft.com/office/drawing/2014/main" id="{9F780C04-0B74-19E0-A5EE-27D36B7ECC69}"/>
              </a:ext>
            </a:extLst>
          </p:cNvPr>
          <p:cNvSpPr txBox="1"/>
          <p:nvPr/>
        </p:nvSpPr>
        <p:spPr>
          <a:xfrm>
            <a:off x="2269722" y="3910058"/>
            <a:ext cx="8203015" cy="214174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The anchors have been pre-trained, so the transformation matrix can be obtained by solving the following problem</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The optimal solution can be expressed as</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i="0" u="none" strike="noStrike" kern="120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is easy to obtain but the performance is not stable</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2" name="图形 11">
            <a:extLst>
              <a:ext uri="{FF2B5EF4-FFF2-40B4-BE49-F238E27FC236}">
                <a16:creationId xmlns:a16="http://schemas.microsoft.com/office/drawing/2014/main" id="{524A5B83-773A-9796-F925-4F032E4CB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36655" y="4743450"/>
            <a:ext cx="3197670" cy="223837"/>
          </a:xfrm>
          <a:prstGeom prst="rect">
            <a:avLst/>
          </a:prstGeom>
        </p:spPr>
      </p:pic>
      <p:pic>
        <p:nvPicPr>
          <p:cNvPr id="15" name="图形 14">
            <a:extLst>
              <a:ext uri="{FF2B5EF4-FFF2-40B4-BE49-F238E27FC236}">
                <a16:creationId xmlns:a16="http://schemas.microsoft.com/office/drawing/2014/main" id="{223FACFB-F74F-1858-2768-2D2BDFDF91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12218" y="5448500"/>
            <a:ext cx="1060805" cy="241092"/>
          </a:xfrm>
          <a:prstGeom prst="rect">
            <a:avLst/>
          </a:prstGeom>
        </p:spPr>
      </p:pic>
      <p:pic>
        <p:nvPicPr>
          <p:cNvPr id="18" name="图形 17">
            <a:extLst>
              <a:ext uri="{FF2B5EF4-FFF2-40B4-BE49-F238E27FC236}">
                <a16:creationId xmlns:a16="http://schemas.microsoft.com/office/drawing/2014/main" id="{4FAF638E-C417-6E05-9737-060C203930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20135" y="5793379"/>
            <a:ext cx="303744" cy="167059"/>
          </a:xfrm>
          <a:prstGeom prst="rect">
            <a:avLst/>
          </a:prstGeom>
        </p:spPr>
      </p:pic>
      <p:sp>
        <p:nvSpPr>
          <p:cNvPr id="19" name="文本框 18">
            <a:extLst>
              <a:ext uri="{FF2B5EF4-FFF2-40B4-BE49-F238E27FC236}">
                <a16:creationId xmlns:a16="http://schemas.microsoft.com/office/drawing/2014/main" id="{D29288E2-C0A2-D278-2996-EDB2D306C1B4}"/>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11"/>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20" name="直接连接符 19">
            <a:extLst>
              <a:ext uri="{FF2B5EF4-FFF2-40B4-BE49-F238E27FC236}">
                <a16:creationId xmlns:a16="http://schemas.microsoft.com/office/drawing/2014/main" id="{07CDDF82-BEBA-3131-D1CA-855784A74A81}"/>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388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36064" y="935662"/>
            <a:ext cx="7833436" cy="701346"/>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Where to stitch:</a:t>
            </a:r>
            <a:r>
              <a:rPr kumimoji="1" lang="en-US" altLang="zh-CN" sz="1600" dirty="0">
                <a:solidFill>
                  <a:prstClr val="black"/>
                </a:solidFill>
                <a:latin typeface="微软雅黑" panose="020B0503020204020204" pitchFamily="34" charset="-122"/>
                <a:ea typeface="微软雅黑" panose="020B0503020204020204" pitchFamily="34" charset="-122"/>
              </a:rPr>
              <a:t> Given anchors with different scales and complexities, there are two options to stitch them together: </a:t>
            </a:r>
            <a:r>
              <a:rPr kumimoji="1" lang="en-US" altLang="zh-CN" sz="1600" b="1" dirty="0">
                <a:solidFill>
                  <a:prstClr val="black"/>
                </a:solidFill>
                <a:latin typeface="微软雅黑" panose="020B0503020204020204" pitchFamily="34" charset="-122"/>
                <a:ea typeface="微软雅黑" panose="020B0503020204020204" pitchFamily="34" charset="-122"/>
              </a:rPr>
              <a:t>Fast-to-Slow </a:t>
            </a:r>
            <a:r>
              <a:rPr kumimoji="1" lang="en-US" altLang="zh-CN" sz="1600" dirty="0">
                <a:solidFill>
                  <a:prstClr val="black"/>
                </a:solidFill>
                <a:latin typeface="微软雅黑" panose="020B0503020204020204" pitchFamily="34" charset="-122"/>
                <a:ea typeface="微软雅黑" panose="020B0503020204020204" pitchFamily="34" charset="-122"/>
              </a:rPr>
              <a:t>and </a:t>
            </a:r>
            <a:r>
              <a:rPr kumimoji="1" lang="en-US" altLang="zh-CN" sz="1600" b="1" dirty="0">
                <a:solidFill>
                  <a:prstClr val="black"/>
                </a:solidFill>
                <a:latin typeface="微软雅黑" panose="020B0503020204020204" pitchFamily="34" charset="-122"/>
                <a:ea typeface="微软雅黑" panose="020B0503020204020204" pitchFamily="34" charset="-122"/>
              </a:rPr>
              <a:t>Slow-to-Fast</a:t>
            </a:r>
            <a:r>
              <a:rPr kumimoji="1" lang="en-US" altLang="zh-CN" sz="1600" dirty="0">
                <a:solidFill>
                  <a:prstClr val="black"/>
                </a:solidFill>
                <a:latin typeface="微软雅黑" panose="020B0503020204020204" pitchFamily="34" charset="-122"/>
                <a:ea typeface="微软雅黑" panose="020B0503020204020204" pitchFamily="34" charset="-122"/>
              </a:rPr>
              <a:t>. </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Stitching Method</a:t>
            </a:r>
          </a:p>
        </p:txBody>
      </p:sp>
      <p:sp>
        <p:nvSpPr>
          <p:cNvPr id="9" name="文本框 8">
            <a:extLst>
              <a:ext uri="{FF2B5EF4-FFF2-40B4-BE49-F238E27FC236}">
                <a16:creationId xmlns:a16="http://schemas.microsoft.com/office/drawing/2014/main" id="{9F780C04-0B74-19E0-A5EE-27D36B7ECC69}"/>
              </a:ext>
            </a:extLst>
          </p:cNvPr>
          <p:cNvSpPr txBox="1"/>
          <p:nvPr/>
        </p:nvSpPr>
        <p:spPr>
          <a:xfrm>
            <a:off x="2269722" y="3910058"/>
            <a:ext cx="7483877" cy="1501565"/>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Fast-to-Slow</a:t>
            </a:r>
            <a:r>
              <a:rPr kumimoji="1" lang="en-US" altLang="zh-CN" sz="1600" dirty="0">
                <a:solidFill>
                  <a:prstClr val="black"/>
                </a:solidFill>
                <a:latin typeface="微软雅黑" panose="020B0503020204020204" pitchFamily="34" charset="-122"/>
                <a:ea typeface="微软雅黑" panose="020B0503020204020204" pitchFamily="34" charset="-122"/>
              </a:rPr>
              <a:t> is more aligned with the existing model design principle (i.e., increasing the network width as it goes deeper)</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Nearest stitching</a:t>
            </a:r>
            <a:r>
              <a:rPr kumimoji="1" lang="en-US" altLang="zh-CN" sz="1600" dirty="0">
                <a:solidFill>
                  <a:prstClr val="black"/>
                </a:solidFill>
                <a:latin typeface="微软雅黑" panose="020B0503020204020204" pitchFamily="34" charset="-122"/>
                <a:ea typeface="微软雅黑" panose="020B0503020204020204" pitchFamily="34" charset="-122"/>
              </a:rPr>
              <a:t> by limiting the stitching between two anchors of the nearest model complexity/performance</a:t>
            </a:r>
          </a:p>
        </p:txBody>
      </p:sp>
      <p:pic>
        <p:nvPicPr>
          <p:cNvPr id="7" name="图片 6">
            <a:extLst>
              <a:ext uri="{FF2B5EF4-FFF2-40B4-BE49-F238E27FC236}">
                <a16:creationId xmlns:a16="http://schemas.microsoft.com/office/drawing/2014/main" id="{4B547763-B45F-EF48-5831-9A84E384B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944" y="1864505"/>
            <a:ext cx="3511092" cy="1794434"/>
          </a:xfrm>
          <a:prstGeom prst="rect">
            <a:avLst/>
          </a:prstGeom>
        </p:spPr>
      </p:pic>
      <p:sp>
        <p:nvSpPr>
          <p:cNvPr id="10" name="文本框 9">
            <a:extLst>
              <a:ext uri="{FF2B5EF4-FFF2-40B4-BE49-F238E27FC236}">
                <a16:creationId xmlns:a16="http://schemas.microsoft.com/office/drawing/2014/main" id="{978034B1-3528-CEF5-02AE-53157327FEF0}"/>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1" name="直接连接符 10">
            <a:extLst>
              <a:ext uri="{FF2B5EF4-FFF2-40B4-BE49-F238E27FC236}">
                <a16:creationId xmlns:a16="http://schemas.microsoft.com/office/drawing/2014/main" id="{9689507C-A67D-63F3-2108-FE7DDC77B959}"/>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11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36064" y="935662"/>
            <a:ext cx="7833436" cy="1341521"/>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Way to stitch:</a:t>
            </a:r>
            <a:r>
              <a:rPr kumimoji="1" lang="en-US" altLang="zh-CN" sz="1600" dirty="0">
                <a:solidFill>
                  <a:prstClr val="black"/>
                </a:solidFill>
                <a:latin typeface="微软雅黑" panose="020B0503020204020204" pitchFamily="34" charset="-122"/>
                <a:ea typeface="微软雅黑" panose="020B0503020204020204" pitchFamily="34" charset="-122"/>
              </a:rPr>
              <a:t> Stitching anchors as </a:t>
            </a:r>
            <a:r>
              <a:rPr kumimoji="1" lang="en-US" altLang="zh-CN" sz="1600" b="1" dirty="0">
                <a:solidFill>
                  <a:prstClr val="black"/>
                </a:solidFill>
                <a:latin typeface="微软雅黑" panose="020B0503020204020204" pitchFamily="34" charset="-122"/>
                <a:ea typeface="微软雅黑" panose="020B0503020204020204" pitchFamily="34" charset="-122"/>
              </a:rPr>
              <a:t>sliding windows</a:t>
            </a:r>
            <a:r>
              <a:rPr kumimoji="1" lang="en-US" altLang="zh-CN" sz="1600" dirty="0">
                <a:solidFill>
                  <a:prstClr val="black"/>
                </a:solidFill>
                <a:latin typeface="微软雅黑" panose="020B0503020204020204" pitchFamily="34" charset="-122"/>
                <a:ea typeface="微软雅黑" panose="020B0503020204020204" pitchFamily="34" charset="-122"/>
              </a:rPr>
              <a:t>, where the same window shares a common stitching layer. </a:t>
            </a:r>
          </a:p>
          <a:p>
            <a:pPr marR="0" lvl="0" defTabSz="914400" rtl="0" eaLnBrk="1" fontAlgn="auto" latinLnBrk="0" hangingPunct="1">
              <a:lnSpc>
                <a:spcPct val="130000"/>
              </a:lnSpc>
              <a:spcBef>
                <a:spcPts val="0"/>
              </a:spcBef>
              <a:spcAft>
                <a:spcPts val="0"/>
              </a:spcAft>
              <a:buClrTx/>
              <a:buSzTx/>
              <a:tabLst/>
              <a:defRPr/>
            </a:pPr>
            <a:r>
              <a:rPr kumimoji="1" lang="en-US" altLang="zh-CN" sz="1600" dirty="0">
                <a:solidFill>
                  <a:prstClr val="black"/>
                </a:solidFill>
                <a:latin typeface="微软雅黑" panose="020B0503020204020204" pitchFamily="34" charset="-122"/>
                <a:ea typeface="微软雅黑" panose="020B0503020204020204" pitchFamily="34" charset="-122"/>
              </a:rPr>
              <a:t>(neighboring layers dealing with the same scale feature maps share similar representations)</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Stitching Method</a:t>
            </a:r>
          </a:p>
        </p:txBody>
      </p:sp>
      <p:sp>
        <p:nvSpPr>
          <p:cNvPr id="9" name="文本框 8">
            <a:extLst>
              <a:ext uri="{FF2B5EF4-FFF2-40B4-BE49-F238E27FC236}">
                <a16:creationId xmlns:a16="http://schemas.microsoft.com/office/drawing/2014/main" id="{9F780C04-0B74-19E0-A5EE-27D36B7ECC69}"/>
              </a:ext>
            </a:extLst>
          </p:cNvPr>
          <p:cNvSpPr txBox="1"/>
          <p:nvPr/>
        </p:nvSpPr>
        <p:spPr>
          <a:xfrm>
            <a:off x="2269722" y="4581578"/>
            <a:ext cx="7483877" cy="86139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Paired stitching:</a:t>
            </a:r>
            <a:r>
              <a:rPr kumimoji="1" lang="en-US" altLang="zh-CN" sz="1600" dirty="0">
                <a:solidFill>
                  <a:prstClr val="black"/>
                </a:solidFill>
                <a:latin typeface="微软雅黑" panose="020B0503020204020204" pitchFamily="34" charset="-122"/>
                <a:ea typeface="微软雅黑" panose="020B0503020204020204" pitchFamily="34" charset="-122"/>
              </a:rPr>
              <a:t> The depths of two anchor points are the same</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Unpaired stitching:</a:t>
            </a:r>
            <a:r>
              <a:rPr kumimoji="1" lang="en-US" altLang="zh-CN" sz="1600" dirty="0">
                <a:solidFill>
                  <a:prstClr val="black"/>
                </a:solidFill>
                <a:latin typeface="微软雅黑" panose="020B0503020204020204" pitchFamily="34" charset="-122"/>
                <a:ea typeface="微软雅黑" panose="020B0503020204020204" pitchFamily="34" charset="-122"/>
              </a:rPr>
              <a:t> The depths of two anchor points are different</a:t>
            </a:r>
          </a:p>
        </p:txBody>
      </p:sp>
      <p:pic>
        <p:nvPicPr>
          <p:cNvPr id="5" name="图片 4">
            <a:extLst>
              <a:ext uri="{FF2B5EF4-FFF2-40B4-BE49-F238E27FC236}">
                <a16:creationId xmlns:a16="http://schemas.microsoft.com/office/drawing/2014/main" id="{35FC592A-228E-9436-2E73-602C65273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050" y="2475584"/>
            <a:ext cx="4515125" cy="1867498"/>
          </a:xfrm>
          <a:prstGeom prst="rect">
            <a:avLst/>
          </a:prstGeom>
        </p:spPr>
      </p:pic>
      <p:sp>
        <p:nvSpPr>
          <p:cNvPr id="6" name="文本框 5">
            <a:extLst>
              <a:ext uri="{FF2B5EF4-FFF2-40B4-BE49-F238E27FC236}">
                <a16:creationId xmlns:a16="http://schemas.microsoft.com/office/drawing/2014/main" id="{0395B9ED-064B-F446-D298-30EE93DC8B86}"/>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8" name="直接连接符 7">
            <a:extLst>
              <a:ext uri="{FF2B5EF4-FFF2-40B4-BE49-F238E27FC236}">
                <a16:creationId xmlns:a16="http://schemas.microsoft.com/office/drawing/2014/main" id="{58301C41-23DE-C623-2D32-8F43CB57998C}"/>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52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36064" y="935662"/>
            <a:ext cx="7833436" cy="1021433"/>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Training strategy:</a:t>
            </a:r>
            <a:r>
              <a:rPr kumimoji="1" lang="en-US" altLang="zh-CN" sz="1600" dirty="0">
                <a:solidFill>
                  <a:prstClr val="black"/>
                </a:solidFill>
                <a:latin typeface="微软雅黑" panose="020B0503020204020204" pitchFamily="34" charset="-122"/>
                <a:ea typeface="微软雅黑" panose="020B0503020204020204" pitchFamily="34" charset="-122"/>
              </a:rPr>
              <a:t>  Efficiently train an elastic joint network that covers a large number of stitches in a highly efficient way so that it can fit diverse resource constraints with low energy cost</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Stitching Method</a:t>
            </a:r>
          </a:p>
        </p:txBody>
      </p:sp>
      <p:sp>
        <p:nvSpPr>
          <p:cNvPr id="9" name="文本框 8">
            <a:extLst>
              <a:ext uri="{FF2B5EF4-FFF2-40B4-BE49-F238E27FC236}">
                <a16:creationId xmlns:a16="http://schemas.microsoft.com/office/drawing/2014/main" id="{9F780C04-0B74-19E0-A5EE-27D36B7ECC69}"/>
              </a:ext>
            </a:extLst>
          </p:cNvPr>
          <p:cNvSpPr txBox="1"/>
          <p:nvPr/>
        </p:nvSpPr>
        <p:spPr>
          <a:xfrm>
            <a:off x="2269722" y="4803036"/>
            <a:ext cx="7483877" cy="1341521"/>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Knowledge distillation </a:t>
            </a:r>
            <a:r>
              <a:rPr kumimoji="1" lang="en-US" altLang="zh-CN" sz="1600" dirty="0">
                <a:solidFill>
                  <a:prstClr val="black"/>
                </a:solidFill>
                <a:latin typeface="微软雅黑" panose="020B0503020204020204" pitchFamily="34" charset="-122"/>
                <a:ea typeface="微软雅黑" panose="020B0503020204020204" pitchFamily="34" charset="-122"/>
              </a:rPr>
              <a:t>using RegNetY-160 as the teacher model</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The overall training process requires only</a:t>
            </a:r>
            <a:r>
              <a:rPr kumimoji="1" lang="en-US" altLang="zh-CN" sz="1600" b="1" dirty="0">
                <a:solidFill>
                  <a:prstClr val="black"/>
                </a:solidFill>
                <a:latin typeface="微软雅黑" panose="020B0503020204020204" pitchFamily="34" charset="-122"/>
                <a:ea typeface="微软雅黑" panose="020B0503020204020204" pitchFamily="34" charset="-122"/>
              </a:rPr>
              <a:t> a few epochs</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b="1"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There is no significant interference between stitches</a:t>
            </a:r>
          </a:p>
        </p:txBody>
      </p:sp>
      <p:pic>
        <p:nvPicPr>
          <p:cNvPr id="6" name="图片 5">
            <a:extLst>
              <a:ext uri="{FF2B5EF4-FFF2-40B4-BE49-F238E27FC236}">
                <a16:creationId xmlns:a16="http://schemas.microsoft.com/office/drawing/2014/main" id="{9D2DAA8D-DAC0-0EC0-7EFC-C6D363FEA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223" y="2056134"/>
            <a:ext cx="3810694" cy="2668191"/>
          </a:xfrm>
          <a:prstGeom prst="rect">
            <a:avLst/>
          </a:prstGeom>
        </p:spPr>
      </p:pic>
      <p:pic>
        <p:nvPicPr>
          <p:cNvPr id="7" name="图形 6">
            <a:extLst>
              <a:ext uri="{FF2B5EF4-FFF2-40B4-BE49-F238E27FC236}">
                <a16:creationId xmlns:a16="http://schemas.microsoft.com/office/drawing/2014/main" id="{197ED36E-5B87-A36F-7238-73592480B3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53555" y="2726196"/>
            <a:ext cx="2662954" cy="186407"/>
          </a:xfrm>
          <a:prstGeom prst="rect">
            <a:avLst/>
          </a:prstGeom>
        </p:spPr>
      </p:pic>
      <p:sp>
        <p:nvSpPr>
          <p:cNvPr id="8" name="矩形 7">
            <a:extLst>
              <a:ext uri="{FF2B5EF4-FFF2-40B4-BE49-F238E27FC236}">
                <a16:creationId xmlns:a16="http://schemas.microsoft.com/office/drawing/2014/main" id="{F2F6D17F-AFD2-0A44-4D9A-7251D420B5DD}"/>
              </a:ext>
            </a:extLst>
          </p:cNvPr>
          <p:cNvSpPr/>
          <p:nvPr/>
        </p:nvSpPr>
        <p:spPr>
          <a:xfrm>
            <a:off x="4064000" y="2730500"/>
            <a:ext cx="3486150" cy="177800"/>
          </a:xfrm>
          <a:prstGeom prst="rect">
            <a:avLst/>
          </a:prstGeom>
          <a:noFill/>
          <a:ln>
            <a:solidFill>
              <a:srgbClr val="D6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A7008BA9-ABA8-06C5-D44D-C5CC49BD2A8D}"/>
              </a:ext>
            </a:extLst>
          </p:cNvPr>
          <p:cNvCxnSpPr/>
          <p:nvPr/>
        </p:nvCxnSpPr>
        <p:spPr>
          <a:xfrm>
            <a:off x="7598917" y="2812256"/>
            <a:ext cx="614362"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621CC28-84F4-DD57-C4CA-0002E2A5F10C}"/>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6"/>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3" name="直接连接符 12">
            <a:extLst>
              <a:ext uri="{FF2B5EF4-FFF2-40B4-BE49-F238E27FC236}">
                <a16:creationId xmlns:a16="http://schemas.microsoft.com/office/drawing/2014/main" id="{8D98CAAC-F234-4EFC-5E7B-C0EA97592E83}"/>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089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1D5CF9-09CD-5528-2350-3BF1B3B011CA}"/>
              </a:ext>
            </a:extLst>
          </p:cNvPr>
          <p:cNvSpPr txBox="1"/>
          <p:nvPr/>
        </p:nvSpPr>
        <p:spPr>
          <a:xfrm>
            <a:off x="3705556" y="1954792"/>
            <a:ext cx="4780887" cy="2944396"/>
          </a:xfrm>
          <a:prstGeom prst="rect">
            <a:avLst/>
          </a:prstGeom>
          <a:noFill/>
        </p:spPr>
        <p:txBody>
          <a:bodyPr wrap="square" rtlCol="0">
            <a:spAutoFit/>
          </a:bodyPr>
          <a:lstStyle/>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Background and Challenges</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prstClr val="black"/>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Proposed Method</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schemeClr val="bg2">
                  <a:lumMod val="75000"/>
                </a:schemeClr>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CF70A0B6-6D31-E939-A110-13417B2EA1FA}"/>
              </a:ext>
            </a:extLst>
          </p:cNvPr>
          <p:cNvSpPr txBox="1"/>
          <p:nvPr/>
        </p:nvSpPr>
        <p:spPr>
          <a:xfrm>
            <a:off x="3698745" y="699873"/>
            <a:ext cx="3476280" cy="597921"/>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800" b="1" dirty="0">
                <a:solidFill>
                  <a:prstClr val="black"/>
                </a:solidFill>
                <a:latin typeface="微软雅黑" panose="020B0503020204020204" pitchFamily="34" charset="-122"/>
                <a:ea typeface="微软雅黑" panose="020B0503020204020204" pitchFamily="34" charset="-122"/>
              </a:rPr>
              <a:t>Contents</a:t>
            </a:r>
          </a:p>
        </p:txBody>
      </p:sp>
      <p:sp>
        <p:nvSpPr>
          <p:cNvPr id="3" name="文本框 2">
            <a:extLst>
              <a:ext uri="{FF2B5EF4-FFF2-40B4-BE49-F238E27FC236}">
                <a16:creationId xmlns:a16="http://schemas.microsoft.com/office/drawing/2014/main" id="{1ECAA2BA-50CF-391F-8C50-C3DE22F49F08}"/>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2"/>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4" name="直接连接符 3">
            <a:extLst>
              <a:ext uri="{FF2B5EF4-FFF2-40B4-BE49-F238E27FC236}">
                <a16:creationId xmlns:a16="http://schemas.microsoft.com/office/drawing/2014/main" id="{0870B85F-DEC4-D519-1F1B-D2A810FDB714}"/>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05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B7C138-9C40-B5BD-61B8-930882BCF4EE}"/>
              </a:ext>
            </a:extLst>
          </p:cNvPr>
          <p:cNvSpPr txBox="1"/>
          <p:nvPr/>
        </p:nvSpPr>
        <p:spPr>
          <a:xfrm>
            <a:off x="2127025" y="776529"/>
            <a:ext cx="7833436" cy="381258"/>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Anchors:</a:t>
            </a:r>
            <a:r>
              <a:rPr kumimoji="1" lang="en-US" altLang="zh-CN" sz="1600" dirty="0">
                <a:solidFill>
                  <a:prstClr val="black"/>
                </a:solidFill>
                <a:latin typeface="微软雅黑" panose="020B0503020204020204" pitchFamily="34" charset="-122"/>
                <a:ea typeface="微软雅黑" panose="020B0503020204020204" pitchFamily="34" charset="-122"/>
              </a:rPr>
              <a:t>  </a:t>
            </a:r>
            <a:r>
              <a:rPr kumimoji="1" lang="en-US" altLang="zh-CN" sz="1600" dirty="0" err="1">
                <a:latin typeface="微软雅黑" panose="020B0503020204020204" pitchFamily="34" charset="-122"/>
                <a:ea typeface="微软雅黑" panose="020B0503020204020204" pitchFamily="34" charset="-122"/>
              </a:rPr>
              <a:t>DeiT</a:t>
            </a:r>
            <a:r>
              <a:rPr kumimoji="1" lang="en-US" altLang="zh-CN" sz="1600" dirty="0">
                <a:solidFill>
                  <a:prstClr val="black"/>
                </a:solidFill>
                <a:latin typeface="微软雅黑" panose="020B0503020204020204" pitchFamily="34" charset="-122"/>
                <a:ea typeface="微软雅黑" panose="020B0503020204020204" pitchFamily="34" charset="-122"/>
              </a:rPr>
              <a:t>, </a:t>
            </a:r>
            <a:r>
              <a:rPr kumimoji="1" lang="en-US" altLang="zh-CN" sz="1600" dirty="0" err="1">
                <a:solidFill>
                  <a:prstClr val="black"/>
                </a:solidFill>
                <a:latin typeface="微软雅黑" panose="020B0503020204020204" pitchFamily="34" charset="-122"/>
                <a:ea typeface="微软雅黑" panose="020B0503020204020204" pitchFamily="34" charset="-122"/>
              </a:rPr>
              <a:t>Swin</a:t>
            </a:r>
            <a:r>
              <a:rPr kumimoji="1" lang="en-US" altLang="zh-CN" sz="1600" dirty="0">
                <a:solidFill>
                  <a:prstClr val="black"/>
                </a:solidFill>
                <a:latin typeface="微软雅黑" panose="020B0503020204020204" pitchFamily="34" charset="-122"/>
                <a:ea typeface="微软雅黑" panose="020B0503020204020204" pitchFamily="34" charset="-122"/>
              </a:rPr>
              <a:t> Transformer and </a:t>
            </a:r>
            <a:r>
              <a:rPr kumimoji="1" lang="en-US" altLang="zh-CN" sz="1600" dirty="0" err="1">
                <a:solidFill>
                  <a:prstClr val="black"/>
                </a:solidFill>
                <a:latin typeface="微软雅黑" panose="020B0503020204020204" pitchFamily="34" charset="-122"/>
                <a:ea typeface="微软雅黑" panose="020B0503020204020204" pitchFamily="34" charset="-122"/>
              </a:rPr>
              <a:t>ResNet</a:t>
            </a:r>
            <a:r>
              <a:rPr kumimoji="1" lang="en-US" altLang="zh-CN" sz="1600" dirty="0">
                <a:solidFill>
                  <a:prstClr val="black"/>
                </a:solidFill>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9F780C04-0B74-19E0-A5EE-27D36B7ECC69}"/>
              </a:ext>
            </a:extLst>
          </p:cNvPr>
          <p:cNvSpPr txBox="1"/>
          <p:nvPr/>
        </p:nvSpPr>
        <p:spPr>
          <a:xfrm>
            <a:off x="2054055" y="5708255"/>
            <a:ext cx="10368926" cy="345094"/>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400" dirty="0">
                <a:solidFill>
                  <a:prstClr val="black"/>
                </a:solidFill>
                <a:latin typeface="微软雅黑" panose="020B0503020204020204" pitchFamily="34" charset="-122"/>
                <a:ea typeface="微软雅黑" panose="020B0503020204020204" pitchFamily="34" charset="-122"/>
              </a:rPr>
              <a:t>Reduce training costs (71×300 epochs vs. 3×300+50 epochs) and disk storage (2,630M vs. 118M) </a:t>
            </a:r>
          </a:p>
        </p:txBody>
      </p:sp>
      <p:pic>
        <p:nvPicPr>
          <p:cNvPr id="5" name="图片 4">
            <a:extLst>
              <a:ext uri="{FF2B5EF4-FFF2-40B4-BE49-F238E27FC236}">
                <a16:creationId xmlns:a16="http://schemas.microsoft.com/office/drawing/2014/main" id="{89DBFE97-56B5-30AC-4BD4-548DB6BFF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170" y="1233427"/>
            <a:ext cx="6829917" cy="1792309"/>
          </a:xfrm>
          <a:prstGeom prst="rect">
            <a:avLst/>
          </a:prstGeom>
        </p:spPr>
      </p:pic>
      <p:sp>
        <p:nvSpPr>
          <p:cNvPr id="12" name="文本框 11">
            <a:extLst>
              <a:ext uri="{FF2B5EF4-FFF2-40B4-BE49-F238E27FC236}">
                <a16:creationId xmlns:a16="http://schemas.microsoft.com/office/drawing/2014/main" id="{80AD2BFA-FD47-6429-5B23-305360CC4BC8}"/>
              </a:ext>
            </a:extLst>
          </p:cNvPr>
          <p:cNvSpPr txBox="1"/>
          <p:nvPr/>
        </p:nvSpPr>
        <p:spPr>
          <a:xfrm>
            <a:off x="2171830" y="3025736"/>
            <a:ext cx="7743825" cy="29097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100" dirty="0">
                <a:solidFill>
                  <a:prstClr val="black"/>
                </a:solidFill>
                <a:latin typeface="微软雅黑" panose="020B0503020204020204" pitchFamily="34" charset="-122"/>
                <a:ea typeface="微软雅黑" panose="020B0503020204020204" pitchFamily="34" charset="-122"/>
              </a:rPr>
              <a:t>Performance comparisons between individually trained models from scratch and stitches selected from SN-Net</a:t>
            </a:r>
          </a:p>
        </p:txBody>
      </p:sp>
      <p:sp>
        <p:nvSpPr>
          <p:cNvPr id="13" name="文本框 12">
            <a:extLst>
              <a:ext uri="{FF2B5EF4-FFF2-40B4-BE49-F238E27FC236}">
                <a16:creationId xmlns:a16="http://schemas.microsoft.com/office/drawing/2014/main" id="{A1E8E601-3873-3976-AA8E-588144D8338A}"/>
              </a:ext>
            </a:extLst>
          </p:cNvPr>
          <p:cNvSpPr txBox="1"/>
          <p:nvPr/>
        </p:nvSpPr>
        <p:spPr>
          <a:xfrm>
            <a:off x="3586787" y="5449644"/>
            <a:ext cx="4689878" cy="29097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100" dirty="0">
                <a:solidFill>
                  <a:prstClr val="black"/>
                </a:solidFill>
                <a:latin typeface="微软雅黑" panose="020B0503020204020204" pitchFamily="34" charset="-122"/>
                <a:ea typeface="微软雅黑" panose="020B0503020204020204" pitchFamily="34" charset="-122"/>
              </a:rPr>
              <a:t>Performance of SN-Net by stitching </a:t>
            </a:r>
            <a:r>
              <a:rPr kumimoji="1" lang="en-US" altLang="zh-CN" sz="1100" dirty="0" err="1">
                <a:solidFill>
                  <a:prstClr val="black"/>
                </a:solidFill>
                <a:latin typeface="微软雅黑" panose="020B0503020204020204" pitchFamily="34" charset="-122"/>
                <a:ea typeface="微软雅黑" panose="020B0503020204020204" pitchFamily="34" charset="-122"/>
              </a:rPr>
              <a:t>DeiT-Ti</a:t>
            </a:r>
            <a:r>
              <a:rPr kumimoji="1" lang="en-US" altLang="zh-CN" sz="1100" dirty="0">
                <a:solidFill>
                  <a:prstClr val="black"/>
                </a:solidFill>
                <a:latin typeface="微软雅黑" panose="020B0503020204020204" pitchFamily="34" charset="-122"/>
                <a:ea typeface="微软雅黑" panose="020B0503020204020204" pitchFamily="34" charset="-122"/>
              </a:rPr>
              <a:t>/S/B and </a:t>
            </a:r>
            <a:r>
              <a:rPr kumimoji="1" lang="en-US" altLang="zh-CN" sz="1100" dirty="0" err="1">
                <a:solidFill>
                  <a:prstClr val="black"/>
                </a:solidFill>
                <a:latin typeface="微软雅黑" panose="020B0503020204020204" pitchFamily="34" charset="-122"/>
                <a:ea typeface="微软雅黑" panose="020B0503020204020204" pitchFamily="34" charset="-122"/>
              </a:rPr>
              <a:t>Swin-Ti</a:t>
            </a:r>
            <a:r>
              <a:rPr kumimoji="1" lang="en-US" altLang="zh-CN" sz="1100" dirty="0">
                <a:solidFill>
                  <a:prstClr val="black"/>
                </a:solidFill>
                <a:latin typeface="微软雅黑" panose="020B0503020204020204" pitchFamily="34" charset="-122"/>
                <a:ea typeface="微软雅黑" panose="020B0503020204020204" pitchFamily="34" charset="-122"/>
              </a:rPr>
              <a:t>/S/B</a:t>
            </a:r>
          </a:p>
        </p:txBody>
      </p:sp>
      <p:pic>
        <p:nvPicPr>
          <p:cNvPr id="14" name="图片 13">
            <a:extLst>
              <a:ext uri="{FF2B5EF4-FFF2-40B4-BE49-F238E27FC236}">
                <a16:creationId xmlns:a16="http://schemas.microsoft.com/office/drawing/2014/main" id="{028A8352-979F-7E1F-3EF8-9C7A81976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696" y="3583156"/>
            <a:ext cx="7451986" cy="1866488"/>
          </a:xfrm>
          <a:prstGeom prst="rect">
            <a:avLst/>
          </a:prstGeom>
        </p:spPr>
      </p:pic>
      <p:sp>
        <p:nvSpPr>
          <p:cNvPr id="15" name="文本框 14">
            <a:extLst>
              <a:ext uri="{FF2B5EF4-FFF2-40B4-BE49-F238E27FC236}">
                <a16:creationId xmlns:a16="http://schemas.microsoft.com/office/drawing/2014/main" id="{33EA1449-66EB-21E2-1515-FEAA9440500D}"/>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5"/>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7" name="直接连接符 16">
            <a:extLst>
              <a:ext uri="{FF2B5EF4-FFF2-40B4-BE49-F238E27FC236}">
                <a16:creationId xmlns:a16="http://schemas.microsoft.com/office/drawing/2014/main" id="{2E1C974C-F74C-FAD6-493C-9A8E8BE7A7DB}"/>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84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9F780C04-0B74-19E0-A5EE-27D36B7ECC69}"/>
              </a:ext>
            </a:extLst>
          </p:cNvPr>
          <p:cNvSpPr txBox="1"/>
          <p:nvPr/>
        </p:nvSpPr>
        <p:spPr>
          <a:xfrm>
            <a:off x="4726977" y="3045998"/>
            <a:ext cx="2738046" cy="29097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100" dirty="0">
                <a:solidFill>
                  <a:prstClr val="black"/>
                </a:solidFill>
                <a:latin typeface="微软雅黑" panose="020B0503020204020204" pitchFamily="34" charset="-122"/>
                <a:ea typeface="微软雅黑" panose="020B0503020204020204" pitchFamily="34" charset="-122"/>
              </a:rPr>
              <a:t>Effect of stitching CNNs and CNN-</a:t>
            </a:r>
            <a:r>
              <a:rPr kumimoji="1" lang="en-US" altLang="zh-CN" sz="1100" dirty="0" err="1">
                <a:solidFill>
                  <a:prstClr val="black"/>
                </a:solidFill>
                <a:latin typeface="微软雅黑" panose="020B0503020204020204" pitchFamily="34" charset="-122"/>
                <a:ea typeface="微软雅黑" panose="020B0503020204020204" pitchFamily="34" charset="-122"/>
              </a:rPr>
              <a:t>ViT</a:t>
            </a:r>
            <a:endParaRPr kumimoji="1" lang="en-US" altLang="zh-CN" sz="1100" dirty="0">
              <a:solidFill>
                <a:prstClr val="black"/>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0424138-52E9-FFB2-387F-EBC7F5DC33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464" y="921542"/>
            <a:ext cx="5248523" cy="2182348"/>
          </a:xfrm>
          <a:prstGeom prst="rect">
            <a:avLst/>
          </a:prstGeom>
        </p:spPr>
      </p:pic>
      <p:pic>
        <p:nvPicPr>
          <p:cNvPr id="11" name="图片 10">
            <a:extLst>
              <a:ext uri="{FF2B5EF4-FFF2-40B4-BE49-F238E27FC236}">
                <a16:creationId xmlns:a16="http://schemas.microsoft.com/office/drawing/2014/main" id="{15CC66B9-1A44-5908-DF14-AF13DEACA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9114" y="3543296"/>
            <a:ext cx="5402359" cy="2272915"/>
          </a:xfrm>
          <a:prstGeom prst="rect">
            <a:avLst/>
          </a:prstGeom>
        </p:spPr>
      </p:pic>
      <p:sp>
        <p:nvSpPr>
          <p:cNvPr id="12" name="文本框 11">
            <a:extLst>
              <a:ext uri="{FF2B5EF4-FFF2-40B4-BE49-F238E27FC236}">
                <a16:creationId xmlns:a16="http://schemas.microsoft.com/office/drawing/2014/main" id="{186937CC-389A-F9C3-1C01-FB2C64606BC5}"/>
              </a:ext>
            </a:extLst>
          </p:cNvPr>
          <p:cNvSpPr txBox="1"/>
          <p:nvPr/>
        </p:nvSpPr>
        <p:spPr>
          <a:xfrm>
            <a:off x="4486471" y="5730488"/>
            <a:ext cx="3803534" cy="29097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100" dirty="0">
                <a:solidFill>
                  <a:prstClr val="black"/>
                </a:solidFill>
                <a:latin typeface="微软雅黑" panose="020B0503020204020204" pitchFamily="34" charset="-122"/>
                <a:ea typeface="微软雅黑" panose="020B0503020204020204" pitchFamily="34" charset="-122"/>
              </a:rPr>
              <a:t>Different learning strategies for stitching layers</a:t>
            </a:r>
          </a:p>
        </p:txBody>
      </p:sp>
      <p:cxnSp>
        <p:nvCxnSpPr>
          <p:cNvPr id="14" name="直接连接符 13">
            <a:extLst>
              <a:ext uri="{FF2B5EF4-FFF2-40B4-BE49-F238E27FC236}">
                <a16:creationId xmlns:a16="http://schemas.microsoft.com/office/drawing/2014/main" id="{B7A33C2D-E6D6-BB2F-7245-F20D58952B1F}"/>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C359A19-AE6F-00D9-A19A-76BC80DBD226}"/>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5"/>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1873470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389B2F1-6582-2B2F-58B7-E96AE28D5CEA}"/>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Experimental Results</a:t>
            </a:r>
          </a:p>
        </p:txBody>
      </p:sp>
      <p:pic>
        <p:nvPicPr>
          <p:cNvPr id="10" name="图片 9">
            <a:extLst>
              <a:ext uri="{FF2B5EF4-FFF2-40B4-BE49-F238E27FC236}">
                <a16:creationId xmlns:a16="http://schemas.microsoft.com/office/drawing/2014/main" id="{DCEE8260-B4B1-F269-3325-9E176E265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55" y="2112993"/>
            <a:ext cx="10775497" cy="2474851"/>
          </a:xfrm>
          <a:prstGeom prst="rect">
            <a:avLst/>
          </a:prstGeom>
        </p:spPr>
      </p:pic>
      <p:sp>
        <p:nvSpPr>
          <p:cNvPr id="13" name="文本框 12">
            <a:extLst>
              <a:ext uri="{FF2B5EF4-FFF2-40B4-BE49-F238E27FC236}">
                <a16:creationId xmlns:a16="http://schemas.microsoft.com/office/drawing/2014/main" id="{42308FE0-CBEB-7980-C7B1-F69F08C8CB8C}"/>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4" name="直接连接符 13">
            <a:extLst>
              <a:ext uri="{FF2B5EF4-FFF2-40B4-BE49-F238E27FC236}">
                <a16:creationId xmlns:a16="http://schemas.microsoft.com/office/drawing/2014/main" id="{5FA7ECE8-E59A-9522-F629-3026CE0D82D6}"/>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21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1D5CF9-09CD-5528-2350-3BF1B3B011CA}"/>
              </a:ext>
            </a:extLst>
          </p:cNvPr>
          <p:cNvSpPr txBox="1"/>
          <p:nvPr/>
        </p:nvSpPr>
        <p:spPr>
          <a:xfrm>
            <a:off x="3705556" y="1954792"/>
            <a:ext cx="4780887" cy="2944396"/>
          </a:xfrm>
          <a:prstGeom prst="rect">
            <a:avLst/>
          </a:prstGeom>
          <a:noFill/>
        </p:spPr>
        <p:txBody>
          <a:bodyPr wrap="square" rtlCol="0">
            <a:spAutoFit/>
          </a:bodyPr>
          <a:lstStyle/>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prstClr val="black"/>
                </a:solidFill>
                <a:latin typeface="微软雅黑" panose="020B0503020204020204" pitchFamily="34" charset="-122"/>
                <a:ea typeface="微软雅黑" panose="020B0503020204020204" pitchFamily="34" charset="-122"/>
              </a:rPr>
              <a:t>Background and Challenges</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prstClr val="black"/>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prstClr val="black"/>
                </a:solidFill>
                <a:latin typeface="微软雅黑" panose="020B0503020204020204" pitchFamily="34" charset="-122"/>
                <a:ea typeface="微软雅黑" panose="020B0503020204020204" pitchFamily="34" charset="-122"/>
              </a:rPr>
              <a:t>Proposed Method</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prstClr val="black"/>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prstClr val="black"/>
                </a:solidFill>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CF70A0B6-6D31-E939-A110-13417B2EA1FA}"/>
              </a:ext>
            </a:extLst>
          </p:cNvPr>
          <p:cNvSpPr txBox="1"/>
          <p:nvPr/>
        </p:nvSpPr>
        <p:spPr>
          <a:xfrm>
            <a:off x="3698745" y="699873"/>
            <a:ext cx="3476280" cy="597921"/>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800" b="1" dirty="0">
                <a:solidFill>
                  <a:prstClr val="black"/>
                </a:solidFill>
                <a:latin typeface="微软雅黑" panose="020B0503020204020204" pitchFamily="34" charset="-122"/>
                <a:ea typeface="微软雅黑" panose="020B0503020204020204" pitchFamily="34" charset="-122"/>
              </a:rPr>
              <a:t>Contents</a:t>
            </a:r>
          </a:p>
        </p:txBody>
      </p:sp>
      <p:sp>
        <p:nvSpPr>
          <p:cNvPr id="10" name="文本框 9">
            <a:extLst>
              <a:ext uri="{FF2B5EF4-FFF2-40B4-BE49-F238E27FC236}">
                <a16:creationId xmlns:a16="http://schemas.microsoft.com/office/drawing/2014/main" id="{D986273C-7EF2-8B38-F2DE-E94F8F8A22AD}"/>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2"/>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1" name="直接连接符 10">
            <a:extLst>
              <a:ext uri="{FF2B5EF4-FFF2-40B4-BE49-F238E27FC236}">
                <a16:creationId xmlns:a16="http://schemas.microsoft.com/office/drawing/2014/main" id="{16B32AE2-9E64-D826-E898-0F6A16903008}"/>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747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06B3F0C-2966-F524-3F8F-48D3D774EE76}"/>
              </a:ext>
            </a:extLst>
          </p:cNvPr>
          <p:cNvSpPr/>
          <p:nvPr/>
        </p:nvSpPr>
        <p:spPr>
          <a:xfrm>
            <a:off x="2698519" y="2010072"/>
            <a:ext cx="65806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5400" b="1" i="1" cap="none" spc="0" dirty="0">
                <a:ln/>
                <a:solidFill>
                  <a:schemeClr val="accent3"/>
                </a:solidFill>
                <a:effectLst/>
              </a:rPr>
              <a:t>Thanks for listening!</a:t>
            </a:r>
            <a:endParaRPr lang="zh-CN" altLang="en-US" sz="5400" b="1" cap="none" spc="0" dirty="0">
              <a:ln/>
              <a:solidFill>
                <a:schemeClr val="accent3"/>
              </a:solidFill>
              <a:effectLst/>
            </a:endParaRPr>
          </a:p>
        </p:txBody>
      </p:sp>
      <p:sp>
        <p:nvSpPr>
          <p:cNvPr id="7" name="文本框 6">
            <a:extLst>
              <a:ext uri="{FF2B5EF4-FFF2-40B4-BE49-F238E27FC236}">
                <a16:creationId xmlns:a16="http://schemas.microsoft.com/office/drawing/2014/main" id="{5D9B8C3B-0B5B-E7FA-DE56-9B76A59621C4}"/>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3"/>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8" name="直接连接符 7">
            <a:extLst>
              <a:ext uri="{FF2B5EF4-FFF2-40B4-BE49-F238E27FC236}">
                <a16:creationId xmlns:a16="http://schemas.microsoft.com/office/drawing/2014/main" id="{D9EF2DE4-705B-A0B2-4A55-C23AFDF353AC}"/>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917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1D5CF9-09CD-5528-2350-3BF1B3B011CA}"/>
              </a:ext>
            </a:extLst>
          </p:cNvPr>
          <p:cNvSpPr txBox="1"/>
          <p:nvPr/>
        </p:nvSpPr>
        <p:spPr>
          <a:xfrm>
            <a:off x="3705556" y="1954792"/>
            <a:ext cx="4780887" cy="2944396"/>
          </a:xfrm>
          <a:prstGeom prst="rect">
            <a:avLst/>
          </a:prstGeom>
          <a:noFill/>
        </p:spPr>
        <p:txBody>
          <a:bodyPr wrap="square" rtlCol="0">
            <a:spAutoFit/>
          </a:bodyPr>
          <a:lstStyle/>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prstClr val="black"/>
                </a:solidFill>
                <a:latin typeface="微软雅黑" panose="020B0503020204020204" pitchFamily="34" charset="-122"/>
                <a:ea typeface="微软雅黑" panose="020B0503020204020204" pitchFamily="34" charset="-122"/>
              </a:rPr>
              <a:t>Background and Challenges</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prstClr val="black"/>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Proposed Method</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schemeClr val="bg2">
                  <a:lumMod val="75000"/>
                </a:schemeClr>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CF70A0B6-6D31-E939-A110-13417B2EA1FA}"/>
              </a:ext>
            </a:extLst>
          </p:cNvPr>
          <p:cNvSpPr txBox="1"/>
          <p:nvPr/>
        </p:nvSpPr>
        <p:spPr>
          <a:xfrm>
            <a:off x="3698745" y="699873"/>
            <a:ext cx="3476280" cy="597921"/>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800" b="1" dirty="0">
                <a:solidFill>
                  <a:prstClr val="black"/>
                </a:solidFill>
                <a:latin typeface="微软雅黑" panose="020B0503020204020204" pitchFamily="34" charset="-122"/>
                <a:ea typeface="微软雅黑" panose="020B0503020204020204" pitchFamily="34" charset="-122"/>
              </a:rPr>
              <a:t>Contents</a:t>
            </a:r>
          </a:p>
        </p:txBody>
      </p:sp>
      <p:sp>
        <p:nvSpPr>
          <p:cNvPr id="3" name="文本框 2">
            <a:extLst>
              <a:ext uri="{FF2B5EF4-FFF2-40B4-BE49-F238E27FC236}">
                <a16:creationId xmlns:a16="http://schemas.microsoft.com/office/drawing/2014/main" id="{2CBAD653-562F-B25E-5166-AAC6F6DD5EFE}"/>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2"/>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4" name="直接连接符 3">
            <a:extLst>
              <a:ext uri="{FF2B5EF4-FFF2-40B4-BE49-F238E27FC236}">
                <a16:creationId xmlns:a16="http://schemas.microsoft.com/office/drawing/2014/main" id="{CD4C81D2-F943-5513-6F17-A8C597B1D46B}"/>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2D6D0A-C1CA-E416-34EB-DB52F33AC634}"/>
              </a:ext>
            </a:extLst>
          </p:cNvPr>
          <p:cNvPicPr>
            <a:picLocks/>
          </p:cNvPicPr>
          <p:nvPr/>
        </p:nvPicPr>
        <p:blipFill>
          <a:blip r:embed="rId3"/>
          <a:stretch>
            <a:fillRect/>
          </a:stretch>
        </p:blipFill>
        <p:spPr>
          <a:xfrm>
            <a:off x="381732" y="915246"/>
            <a:ext cx="2880000" cy="1800000"/>
          </a:xfrm>
          <a:prstGeom prst="rect">
            <a:avLst/>
          </a:prstGeom>
        </p:spPr>
      </p:pic>
      <p:pic>
        <p:nvPicPr>
          <p:cNvPr id="7" name="Picture 4">
            <a:extLst>
              <a:ext uri="{FF2B5EF4-FFF2-40B4-BE49-F238E27FC236}">
                <a16:creationId xmlns:a16="http://schemas.microsoft.com/office/drawing/2014/main" id="{C9CF2EFF-5314-11C7-D7A5-609E1E35A23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32" y="3760973"/>
            <a:ext cx="288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281979-D6EF-809D-AF28-B8578BEBB56A}"/>
              </a:ext>
            </a:extLst>
          </p:cNvPr>
          <p:cNvSpPr txBox="1"/>
          <p:nvPr/>
        </p:nvSpPr>
        <p:spPr>
          <a:xfrm>
            <a:off x="568549" y="2798368"/>
            <a:ext cx="2521356" cy="701346"/>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1" lang="en-US" altLang="zh-CN" sz="1600" dirty="0">
                <a:solidFill>
                  <a:prstClr val="black"/>
                </a:solidFill>
                <a:latin typeface="微软雅黑" panose="020B0503020204020204" pitchFamily="34" charset="-122"/>
                <a:ea typeface="微软雅黑" panose="020B0503020204020204" pitchFamily="34" charset="-122"/>
              </a:rPr>
              <a:t>Massive Data &amp; Computing Resources</a:t>
            </a:r>
            <a:endPar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10B71F65-3689-3AD1-9054-0AC32771B005}"/>
              </a:ext>
            </a:extLst>
          </p:cNvPr>
          <p:cNvSpPr/>
          <p:nvPr/>
        </p:nvSpPr>
        <p:spPr>
          <a:xfrm>
            <a:off x="3346257" y="3016598"/>
            <a:ext cx="1276649" cy="404665"/>
          </a:xfrm>
          <a:prstGeom prst="rightArrow">
            <a:avLst>
              <a:gd name="adj1" fmla="val 50000"/>
              <a:gd name="adj2" fmla="val 10894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338DEC2-D32F-DFBD-CADA-8EC095F0C1EF}"/>
              </a:ext>
            </a:extLst>
          </p:cNvPr>
          <p:cNvSpPr txBox="1"/>
          <p:nvPr/>
        </p:nvSpPr>
        <p:spPr>
          <a:xfrm>
            <a:off x="4672910" y="2798368"/>
            <a:ext cx="2521356" cy="701346"/>
          </a:xfrm>
          <a:prstGeom prst="rect">
            <a:avLst/>
          </a:prstGeom>
          <a:noFill/>
        </p:spPr>
        <p:txBody>
          <a:bodyPr wrap="square" rtlCol="0">
            <a:spAutoFit/>
          </a:bodyPr>
          <a:lstStyle/>
          <a:p>
            <a:pPr marR="0" lvl="0" algn="ctr" defTabSz="914400" rtl="0" eaLnBrk="1" fontAlgn="auto" latinLnBrk="0" hangingPunct="1">
              <a:lnSpc>
                <a:spcPct val="130000"/>
              </a:lnSpc>
              <a:spcBef>
                <a:spcPts val="0"/>
              </a:spcBef>
              <a:spcAft>
                <a:spcPts val="0"/>
              </a:spcAft>
              <a:buClrTx/>
              <a:buSzTx/>
              <a:tabLst/>
              <a:defRPr/>
            </a:pPr>
            <a:r>
              <a:rPr kumimoji="1" lang="en-US" altLang="zh-CN" sz="1600" dirty="0">
                <a:solidFill>
                  <a:prstClr val="black"/>
                </a:solidFill>
                <a:latin typeface="微软雅黑" panose="020B0503020204020204" pitchFamily="34" charset="-122"/>
                <a:ea typeface="微软雅黑" panose="020B0503020204020204" pitchFamily="34" charset="-122"/>
              </a:rPr>
              <a:t>Rapid Development of Deep Learning</a:t>
            </a:r>
            <a:endPar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2" name="Picture 6">
            <a:extLst>
              <a:ext uri="{FF2B5EF4-FFF2-40B4-BE49-F238E27FC236}">
                <a16:creationId xmlns:a16="http://schemas.microsoft.com/office/drawing/2014/main" id="{2AC255F6-3BF3-524F-A660-72FFD16552B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057" y="915246"/>
            <a:ext cx="288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255E5A90-CA90-8E77-69EC-8BF7487CB43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964" y="3760973"/>
            <a:ext cx="288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406FAD4-1FCF-EFF7-6A8A-E9D617366339}"/>
              </a:ext>
            </a:extLst>
          </p:cNvPr>
          <p:cNvSpPr txBox="1"/>
          <p:nvPr/>
        </p:nvSpPr>
        <p:spPr>
          <a:xfrm>
            <a:off x="8088943" y="1204363"/>
            <a:ext cx="3833787" cy="13053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Pytorch image models (Timm)</a:t>
            </a:r>
          </a:p>
          <a:p>
            <a:pPr marR="0" lvl="0" defTabSz="914400" rtl="0" eaLnBrk="1" fontAlgn="auto" latinLnBrk="0" hangingPunct="1">
              <a:lnSpc>
                <a:spcPct val="130000"/>
              </a:lnSpc>
              <a:spcBef>
                <a:spcPts val="0"/>
              </a:spcBef>
              <a:spcAft>
                <a:spcPts val="0"/>
              </a:spcAft>
              <a:buClrTx/>
              <a:buSzTx/>
              <a:tabLst/>
              <a:defRPr/>
            </a:pPr>
            <a:r>
              <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hlinkClick r:id="rId7"/>
              </a:rPr>
              <a:t>https://github.com/rwightman/pytorch-image-models</a:t>
            </a:r>
            <a:endPar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endParaRPr>
          </a:p>
          <a:p>
            <a:pPr marR="0" lvl="0" defTabSz="914400" rtl="0" eaLnBrk="1" fontAlgn="auto" latinLnBrk="0" hangingPunct="1">
              <a:lnSpc>
                <a:spcPct val="130000"/>
              </a:lnSpc>
              <a:spcBef>
                <a:spcPts val="0"/>
              </a:spcBef>
              <a:spcAft>
                <a:spcPts val="0"/>
              </a:spcAft>
              <a:buClrTx/>
              <a:buSzTx/>
              <a:tabLst/>
              <a:defRPr/>
            </a:pPr>
            <a:r>
              <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rPr>
              <a:t>800+ models</a:t>
            </a:r>
          </a:p>
        </p:txBody>
      </p:sp>
      <p:sp>
        <p:nvSpPr>
          <p:cNvPr id="15" name="文本框 14">
            <a:extLst>
              <a:ext uri="{FF2B5EF4-FFF2-40B4-BE49-F238E27FC236}">
                <a16:creationId xmlns:a16="http://schemas.microsoft.com/office/drawing/2014/main" id="{BD2C0CAF-ACA0-F469-E5DF-7D3B1AC5D1C2}"/>
              </a:ext>
            </a:extLst>
          </p:cNvPr>
          <p:cNvSpPr txBox="1"/>
          <p:nvPr/>
        </p:nvSpPr>
        <p:spPr>
          <a:xfrm>
            <a:off x="9040430" y="2916331"/>
            <a:ext cx="1930811" cy="5256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400" b="1" dirty="0">
                <a:solidFill>
                  <a:prstClr val="black"/>
                </a:solidFill>
                <a:latin typeface="微软雅黑" panose="020B0503020204020204" pitchFamily="34" charset="-122"/>
                <a:ea typeface="微软雅黑" panose="020B0503020204020204" pitchFamily="34" charset="-122"/>
              </a:rPr>
              <a:t>Model Zoo</a:t>
            </a:r>
            <a:endParaRPr kumimoji="1" lang="en-US" altLang="zh-CN" sz="2400" b="1"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cs typeface="+mn-cs"/>
            </a:endParaRPr>
          </a:p>
        </p:txBody>
      </p:sp>
      <p:sp>
        <p:nvSpPr>
          <p:cNvPr id="16" name="箭头: 右 15">
            <a:extLst>
              <a:ext uri="{FF2B5EF4-FFF2-40B4-BE49-F238E27FC236}">
                <a16:creationId xmlns:a16="http://schemas.microsoft.com/office/drawing/2014/main" id="{2CB68446-8B01-C558-6581-312663A76C99}"/>
              </a:ext>
            </a:extLst>
          </p:cNvPr>
          <p:cNvSpPr/>
          <p:nvPr/>
        </p:nvSpPr>
        <p:spPr>
          <a:xfrm>
            <a:off x="7450618" y="3024866"/>
            <a:ext cx="1276649" cy="404665"/>
          </a:xfrm>
          <a:prstGeom prst="rightArrow">
            <a:avLst>
              <a:gd name="adj1" fmla="val 50000"/>
              <a:gd name="adj2" fmla="val 10894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B97DA994-2C87-2DA9-164B-1665E71CC0E2}"/>
              </a:ext>
            </a:extLst>
          </p:cNvPr>
          <p:cNvSpPr txBox="1"/>
          <p:nvPr/>
        </p:nvSpPr>
        <p:spPr>
          <a:xfrm>
            <a:off x="8088944" y="3717698"/>
            <a:ext cx="3946698" cy="2105576"/>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Transformers: State-of-the-art natural language processing (HuggingFace)</a:t>
            </a:r>
          </a:p>
          <a:p>
            <a:pPr marR="0" lvl="0" defTabSz="914400" rtl="0" eaLnBrk="1" fontAlgn="auto" latinLnBrk="0" hangingPunct="1">
              <a:lnSpc>
                <a:spcPct val="130000"/>
              </a:lnSpc>
              <a:spcBef>
                <a:spcPts val="0"/>
              </a:spcBef>
              <a:spcAft>
                <a:spcPts val="0"/>
              </a:spcAft>
              <a:buClrTx/>
              <a:buSzTx/>
              <a:tabLst/>
              <a:defRPr/>
            </a:pPr>
            <a:r>
              <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hlinkClick r:id="rId8"/>
              </a:rPr>
              <a:t>https://huggingface.co/transformers/</a:t>
            </a:r>
            <a:endPar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a:p>
            <a:pPr marR="0" lvl="0" defTabSz="914400" rtl="0" eaLnBrk="1" fontAlgn="auto" latinLnBrk="0" hangingPunct="1">
              <a:lnSpc>
                <a:spcPct val="130000"/>
              </a:lnSpc>
              <a:spcBef>
                <a:spcPts val="0"/>
              </a:spcBef>
              <a:spcAft>
                <a:spcPts val="0"/>
              </a:spcAft>
              <a:buClrTx/>
              <a:buSzTx/>
              <a:tabLst/>
              <a:defRPr/>
            </a:pPr>
            <a:r>
              <a:rPr kumimoji="1" lang="en-US" altLang="zh-CN"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rPr>
              <a:t>81k+ models</a:t>
            </a:r>
          </a:p>
          <a:p>
            <a:pPr marR="0" lvl="0" defTabSz="914400" rtl="0" eaLnBrk="1" fontAlgn="auto" latinLnBrk="0" hangingPunct="1">
              <a:lnSpc>
                <a:spcPct val="130000"/>
              </a:lnSpc>
              <a:spcBef>
                <a:spcPts val="0"/>
              </a:spcBef>
              <a:spcAft>
                <a:spcPts val="0"/>
              </a:spcAft>
              <a:buClrTx/>
              <a:buSzTx/>
              <a:tabLst/>
              <a:defRPr/>
            </a:pPr>
            <a:endParaRPr kumimoji="1" lang="zh-CN" altLang="en-US" sz="1400" b="0" i="0" u="none" strike="noStrike" kern="1200" cap="none" spc="0" normalizeH="0" baseline="0" noProof="0" dirty="0">
              <a:ln>
                <a:noFill/>
              </a:ln>
              <a:solidFill>
                <a:schemeClr val="bg2">
                  <a:lumMod val="50000"/>
                </a:schemeClr>
              </a:solidFill>
              <a:effectLst/>
              <a:uLnTx/>
              <a:uFillTx/>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DF9BBC4-B555-0821-B9C9-ABB501D83FFD}"/>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9"/>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9" name="直接连接符 18">
            <a:extLst>
              <a:ext uri="{FF2B5EF4-FFF2-40B4-BE49-F238E27FC236}">
                <a16:creationId xmlns:a16="http://schemas.microsoft.com/office/drawing/2014/main" id="{A4EE9AA7-FB43-9ABB-F876-59A9A9257A77}"/>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11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a:extLst>
              <a:ext uri="{FF2B5EF4-FFF2-40B4-BE49-F238E27FC236}">
                <a16:creationId xmlns:a16="http://schemas.microsoft.com/office/drawing/2014/main" id="{6206AA50-3426-BB50-56DE-A3D7809B4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985" y="3115303"/>
            <a:ext cx="6933927" cy="1440000"/>
          </a:xfrm>
          <a:prstGeom prst="rect">
            <a:avLst/>
          </a:prstGeom>
        </p:spPr>
      </p:pic>
      <p:pic>
        <p:nvPicPr>
          <p:cNvPr id="5" name="图形 4">
            <a:extLst>
              <a:ext uri="{FF2B5EF4-FFF2-40B4-BE49-F238E27FC236}">
                <a16:creationId xmlns:a16="http://schemas.microsoft.com/office/drawing/2014/main" id="{D4A93ED8-895D-3F7C-2587-250AA808A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6804" y="966576"/>
            <a:ext cx="5875625" cy="792000"/>
          </a:xfrm>
          <a:prstGeom prst="rect">
            <a:avLst/>
          </a:prstGeom>
        </p:spPr>
      </p:pic>
      <p:pic>
        <p:nvPicPr>
          <p:cNvPr id="6" name="图形 5">
            <a:extLst>
              <a:ext uri="{FF2B5EF4-FFF2-40B4-BE49-F238E27FC236}">
                <a16:creationId xmlns:a16="http://schemas.microsoft.com/office/drawing/2014/main" id="{5957335F-7C1F-CC09-B021-BEDC3573EC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2566" y="2016075"/>
            <a:ext cx="6404274" cy="792000"/>
          </a:xfrm>
          <a:prstGeom prst="rect">
            <a:avLst/>
          </a:prstGeom>
        </p:spPr>
      </p:pic>
      <p:sp>
        <p:nvSpPr>
          <p:cNvPr id="7" name="文本框 6">
            <a:extLst>
              <a:ext uri="{FF2B5EF4-FFF2-40B4-BE49-F238E27FC236}">
                <a16:creationId xmlns:a16="http://schemas.microsoft.com/office/drawing/2014/main" id="{46B624E2-1631-B34C-EA89-59B4047CBB55}"/>
              </a:ext>
            </a:extLst>
          </p:cNvPr>
          <p:cNvSpPr txBox="1"/>
          <p:nvPr/>
        </p:nvSpPr>
        <p:spPr>
          <a:xfrm>
            <a:off x="8545870" y="995174"/>
            <a:ext cx="137475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Params: 62M</a:t>
            </a:r>
          </a:p>
          <a:p>
            <a:pPr algn="ctr">
              <a:lnSpc>
                <a:spcPct val="130000"/>
              </a:lnSpc>
            </a:pPr>
            <a:r>
              <a:rPr kumimoji="1" lang="en-US" altLang="zh-CN" sz="1200" dirty="0">
                <a:latin typeface="微软雅黑" panose="020B0503020204020204" pitchFamily="34" charset="-122"/>
                <a:ea typeface="微软雅黑" panose="020B0503020204020204" pitchFamily="34" charset="-122"/>
              </a:rPr>
              <a:t>FLOPs: 720M</a:t>
            </a:r>
          </a:p>
        </p:txBody>
      </p:sp>
      <p:sp>
        <p:nvSpPr>
          <p:cNvPr id="8" name="文本框 7">
            <a:extLst>
              <a:ext uri="{FF2B5EF4-FFF2-40B4-BE49-F238E27FC236}">
                <a16:creationId xmlns:a16="http://schemas.microsoft.com/office/drawing/2014/main" id="{3A25A1AA-714C-63AA-3E13-A05A26448ED5}"/>
              </a:ext>
            </a:extLst>
          </p:cNvPr>
          <p:cNvSpPr txBox="1"/>
          <p:nvPr/>
        </p:nvSpPr>
        <p:spPr>
          <a:xfrm>
            <a:off x="8588615" y="2119543"/>
            <a:ext cx="137475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Params: 138M</a:t>
            </a:r>
          </a:p>
          <a:p>
            <a:pPr algn="ctr">
              <a:lnSpc>
                <a:spcPct val="130000"/>
              </a:lnSpc>
            </a:pPr>
            <a:r>
              <a:rPr kumimoji="1" lang="en-US" altLang="zh-CN" sz="1200" dirty="0">
                <a:latin typeface="微软雅黑" panose="020B0503020204020204" pitchFamily="34" charset="-122"/>
                <a:ea typeface="微软雅黑" panose="020B0503020204020204" pitchFamily="34" charset="-122"/>
              </a:rPr>
              <a:t>FLOPs: 15G</a:t>
            </a:r>
          </a:p>
        </p:txBody>
      </p:sp>
      <p:sp>
        <p:nvSpPr>
          <p:cNvPr id="9" name="文本框 8">
            <a:extLst>
              <a:ext uri="{FF2B5EF4-FFF2-40B4-BE49-F238E27FC236}">
                <a16:creationId xmlns:a16="http://schemas.microsoft.com/office/drawing/2014/main" id="{3E0FE60A-09D8-9D0B-7108-6159E6999D42}"/>
              </a:ext>
            </a:extLst>
          </p:cNvPr>
          <p:cNvSpPr txBox="1"/>
          <p:nvPr/>
        </p:nvSpPr>
        <p:spPr>
          <a:xfrm>
            <a:off x="8545870" y="3363628"/>
            <a:ext cx="137475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Params: 25M</a:t>
            </a:r>
          </a:p>
          <a:p>
            <a:pPr algn="ctr">
              <a:lnSpc>
                <a:spcPct val="130000"/>
              </a:lnSpc>
            </a:pPr>
            <a:r>
              <a:rPr kumimoji="1" lang="en-US" altLang="zh-CN" sz="1200" dirty="0">
                <a:latin typeface="微软雅黑" panose="020B0503020204020204" pitchFamily="34" charset="-122"/>
                <a:ea typeface="微软雅黑" panose="020B0503020204020204" pitchFamily="34" charset="-122"/>
              </a:rPr>
              <a:t>FLOPs: 3.86G</a:t>
            </a:r>
          </a:p>
        </p:txBody>
      </p:sp>
      <p:sp>
        <p:nvSpPr>
          <p:cNvPr id="10" name="文本框 9">
            <a:extLst>
              <a:ext uri="{FF2B5EF4-FFF2-40B4-BE49-F238E27FC236}">
                <a16:creationId xmlns:a16="http://schemas.microsoft.com/office/drawing/2014/main" id="{F4A63D69-4483-DE9F-078B-4652F5F5D5AE}"/>
              </a:ext>
            </a:extLst>
          </p:cNvPr>
          <p:cNvSpPr txBox="1"/>
          <p:nvPr/>
        </p:nvSpPr>
        <p:spPr>
          <a:xfrm>
            <a:off x="4267239" y="1487083"/>
            <a:ext cx="1374753" cy="315727"/>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AlexNet</a:t>
            </a:r>
            <a:endParaRPr kumimoji="1" lang="zh-CN" altLang="en-US" sz="1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ABBD179-3273-6F7E-C375-FF98C08A83C4}"/>
              </a:ext>
            </a:extLst>
          </p:cNvPr>
          <p:cNvSpPr txBox="1"/>
          <p:nvPr/>
        </p:nvSpPr>
        <p:spPr>
          <a:xfrm>
            <a:off x="4267238" y="2634928"/>
            <a:ext cx="1374753" cy="308995"/>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VGG-16</a:t>
            </a:r>
          </a:p>
        </p:txBody>
      </p:sp>
      <p:sp>
        <p:nvSpPr>
          <p:cNvPr id="12" name="文本框 11">
            <a:extLst>
              <a:ext uri="{FF2B5EF4-FFF2-40B4-BE49-F238E27FC236}">
                <a16:creationId xmlns:a16="http://schemas.microsoft.com/office/drawing/2014/main" id="{56536D5C-557E-2586-B032-9B7DAFA6A7DA}"/>
              </a:ext>
            </a:extLst>
          </p:cNvPr>
          <p:cNvSpPr txBox="1"/>
          <p:nvPr/>
        </p:nvSpPr>
        <p:spPr>
          <a:xfrm>
            <a:off x="4267239" y="4450031"/>
            <a:ext cx="1374753" cy="315727"/>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ResNet-50</a:t>
            </a:r>
            <a:endParaRPr kumimoji="1" lang="zh-CN" altLang="en-US" sz="1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67E2B76-5065-9F81-A3D7-35BA3800F7B3}"/>
              </a:ext>
            </a:extLst>
          </p:cNvPr>
          <p:cNvSpPr txBox="1"/>
          <p:nvPr/>
        </p:nvSpPr>
        <p:spPr>
          <a:xfrm>
            <a:off x="2178604" y="5121829"/>
            <a:ext cx="7591324" cy="701346"/>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b="1" dirty="0">
                <a:solidFill>
                  <a:prstClr val="black"/>
                </a:solidFill>
                <a:latin typeface="微软雅黑" panose="020B0503020204020204" pitchFamily="34" charset="-122"/>
                <a:ea typeface="微软雅黑" panose="020B0503020204020204" pitchFamily="34" charset="-122"/>
              </a:rPr>
              <a:t>Fixed computational graph</a:t>
            </a:r>
            <a:r>
              <a:rPr kumimoji="1" lang="en-US" altLang="zh-CN" sz="1600" dirty="0">
                <a:solidFill>
                  <a:prstClr val="black"/>
                </a:solidFill>
                <a:latin typeface="微软雅黑" panose="020B0503020204020204" pitchFamily="34" charset="-122"/>
                <a:ea typeface="微软雅黑" panose="020B0503020204020204" pitchFamily="34" charset="-122"/>
              </a:rPr>
              <a:t> cannot adapt to different resource constraints (e.g., energy, latency, on-chip memory)</a:t>
            </a:r>
            <a:endPar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796DA1A6-AF74-0E37-4218-BECD0DFDF4A1}"/>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9"/>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5" name="直接连接符 14">
            <a:extLst>
              <a:ext uri="{FF2B5EF4-FFF2-40B4-BE49-F238E27FC236}">
                <a16:creationId xmlns:a16="http://schemas.microsoft.com/office/drawing/2014/main" id="{CF8112A0-5C11-2D51-4C57-B79765DD6611}"/>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4DF67E1-E001-6C6A-CE44-CE441611DDB4}"/>
              </a:ext>
            </a:extLst>
          </p:cNvPr>
          <p:cNvSpPr txBox="1"/>
          <p:nvPr/>
        </p:nvSpPr>
        <p:spPr>
          <a:xfrm>
            <a:off x="759310" y="383166"/>
            <a:ext cx="4594484"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Classical Neural Networks</a:t>
            </a:r>
          </a:p>
        </p:txBody>
      </p:sp>
    </p:spTree>
    <p:extLst>
      <p:ext uri="{BB962C8B-B14F-4D97-AF65-F5344CB8AC3E}">
        <p14:creationId xmlns:p14="http://schemas.microsoft.com/office/powerpoint/2010/main" val="3173503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6B624E2-1631-B34C-EA89-59B4047CBB55}"/>
              </a:ext>
            </a:extLst>
          </p:cNvPr>
          <p:cNvSpPr txBox="1"/>
          <p:nvPr/>
        </p:nvSpPr>
        <p:spPr>
          <a:xfrm>
            <a:off x="2242835" y="3015758"/>
            <a:ext cx="186285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Network Compression</a:t>
            </a:r>
          </a:p>
          <a:p>
            <a:pPr algn="ctr">
              <a:lnSpc>
                <a:spcPct val="130000"/>
              </a:lnSpc>
            </a:pPr>
            <a:r>
              <a:rPr kumimoji="1" lang="en-US" altLang="zh-CN" sz="1200" b="1" dirty="0">
                <a:solidFill>
                  <a:srgbClr val="F9401B"/>
                </a:solidFill>
                <a:latin typeface="微软雅黑" panose="020B0503020204020204" pitchFamily="34" charset="-122"/>
                <a:ea typeface="微软雅黑" panose="020B0503020204020204" pitchFamily="34" charset="-122"/>
              </a:rPr>
              <a:t>(One-to-One)</a:t>
            </a:r>
          </a:p>
        </p:txBody>
      </p:sp>
      <p:sp>
        <p:nvSpPr>
          <p:cNvPr id="13" name="文本框 12">
            <a:extLst>
              <a:ext uri="{FF2B5EF4-FFF2-40B4-BE49-F238E27FC236}">
                <a16:creationId xmlns:a16="http://schemas.microsoft.com/office/drawing/2014/main" id="{F67E2B76-5065-9F81-A3D7-35BA3800F7B3}"/>
              </a:ext>
            </a:extLst>
          </p:cNvPr>
          <p:cNvSpPr txBox="1"/>
          <p:nvPr/>
        </p:nvSpPr>
        <p:spPr>
          <a:xfrm>
            <a:off x="1337243" y="4151542"/>
            <a:ext cx="4594484" cy="861390"/>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Obtain a single small model</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Only target one specific resource budget</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0C8E3732-85DB-DFBC-487F-A966AC193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068" y="989966"/>
            <a:ext cx="3453019" cy="1756556"/>
          </a:xfrm>
          <a:prstGeom prst="rect">
            <a:avLst/>
          </a:prstGeom>
        </p:spPr>
      </p:pic>
      <p:pic>
        <p:nvPicPr>
          <p:cNvPr id="17" name="图片 16">
            <a:extLst>
              <a:ext uri="{FF2B5EF4-FFF2-40B4-BE49-F238E27FC236}">
                <a16:creationId xmlns:a16="http://schemas.microsoft.com/office/drawing/2014/main" id="{638D4A70-8807-F483-C906-4BCF9F5F3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725" y="1008000"/>
            <a:ext cx="3658208" cy="1848257"/>
          </a:xfrm>
          <a:prstGeom prst="rect">
            <a:avLst/>
          </a:prstGeom>
        </p:spPr>
      </p:pic>
      <p:sp>
        <p:nvSpPr>
          <p:cNvPr id="20" name="文本框 19">
            <a:extLst>
              <a:ext uri="{FF2B5EF4-FFF2-40B4-BE49-F238E27FC236}">
                <a16:creationId xmlns:a16="http://schemas.microsoft.com/office/drawing/2014/main" id="{D27774CD-4E7B-BB33-8CCC-74E052F95526}"/>
              </a:ext>
            </a:extLst>
          </p:cNvPr>
          <p:cNvSpPr txBox="1"/>
          <p:nvPr/>
        </p:nvSpPr>
        <p:spPr>
          <a:xfrm>
            <a:off x="7641369" y="2994326"/>
            <a:ext cx="232203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Neural Architecture Search</a:t>
            </a:r>
          </a:p>
          <a:p>
            <a:pPr algn="ctr">
              <a:lnSpc>
                <a:spcPct val="130000"/>
              </a:lnSpc>
            </a:pPr>
            <a:r>
              <a:rPr kumimoji="1" lang="en-US" altLang="zh-CN" sz="1200" b="1" dirty="0">
                <a:solidFill>
                  <a:srgbClr val="F9401B"/>
                </a:solidFill>
                <a:latin typeface="微软雅黑" panose="020B0503020204020204" pitchFamily="34" charset="-122"/>
                <a:ea typeface="微软雅黑" panose="020B0503020204020204" pitchFamily="34" charset="-122"/>
              </a:rPr>
              <a:t>(One-to-Many)</a:t>
            </a:r>
          </a:p>
        </p:txBody>
      </p:sp>
      <p:sp>
        <p:nvSpPr>
          <p:cNvPr id="21" name="文本框 20">
            <a:extLst>
              <a:ext uri="{FF2B5EF4-FFF2-40B4-BE49-F238E27FC236}">
                <a16:creationId xmlns:a16="http://schemas.microsoft.com/office/drawing/2014/main" id="{842BCC46-2832-E2FE-CA47-2815DDFC95C5}"/>
              </a:ext>
            </a:extLst>
          </p:cNvPr>
          <p:cNvSpPr txBox="1"/>
          <p:nvPr/>
        </p:nvSpPr>
        <p:spPr>
          <a:xfrm>
            <a:off x="6875105" y="4151542"/>
            <a:ext cx="4594484" cy="1181477"/>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Support many sub-networks </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Training is very time consuming and computationally expensive</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84053E7-8347-F97A-352D-C18CF130FCA5}"/>
              </a:ext>
            </a:extLst>
          </p:cNvPr>
          <p:cNvSpPr txBox="1"/>
          <p:nvPr/>
        </p:nvSpPr>
        <p:spPr>
          <a:xfrm>
            <a:off x="759310" y="383166"/>
            <a:ext cx="5078220"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Existing Deep Learning Technologies</a:t>
            </a:r>
          </a:p>
        </p:txBody>
      </p:sp>
      <p:sp>
        <p:nvSpPr>
          <p:cNvPr id="23" name="文本框 22">
            <a:extLst>
              <a:ext uri="{FF2B5EF4-FFF2-40B4-BE49-F238E27FC236}">
                <a16:creationId xmlns:a16="http://schemas.microsoft.com/office/drawing/2014/main" id="{23AE96AF-ED0E-9858-3F72-72D9CC4F3DC7}"/>
              </a:ext>
            </a:extLst>
          </p:cNvPr>
          <p:cNvSpPr txBox="1"/>
          <p:nvPr/>
        </p:nvSpPr>
        <p:spPr>
          <a:xfrm>
            <a:off x="1337243" y="5422374"/>
            <a:ext cx="8418336" cy="701346"/>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1600" dirty="0">
                <a:solidFill>
                  <a:prstClr val="black"/>
                </a:solidFill>
                <a:latin typeface="微软雅黑" panose="020B0503020204020204" pitchFamily="34" charset="-122"/>
                <a:ea typeface="微软雅黑" panose="020B0503020204020204" pitchFamily="34" charset="-122"/>
              </a:rPr>
              <a:t>Limited to a </a:t>
            </a:r>
            <a:r>
              <a:rPr kumimoji="1" lang="en-US" altLang="zh-CN" sz="1600" b="1" dirty="0">
                <a:solidFill>
                  <a:prstClr val="black"/>
                </a:solidFill>
                <a:latin typeface="微软雅黑" panose="020B0503020204020204" pitchFamily="34" charset="-122"/>
                <a:ea typeface="微软雅黑" panose="020B0503020204020204" pitchFamily="34" charset="-122"/>
              </a:rPr>
              <a:t>single model design space</a:t>
            </a:r>
            <a:r>
              <a:rPr kumimoji="1" lang="en-US" altLang="zh-CN" sz="1600" dirty="0">
                <a:solidFill>
                  <a:prstClr val="black"/>
                </a:solidFill>
                <a:latin typeface="微软雅黑" panose="020B0503020204020204" pitchFamily="34" charset="-122"/>
                <a:ea typeface="微软雅黑" panose="020B0503020204020204" pitchFamily="34" charset="-122"/>
              </a:rPr>
              <a:t>, difficult to inherit rich knowledge from pre-trained model families</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3D7066AA-5C3C-841E-5A12-BEC6A3764C1A}"/>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5"/>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25" name="直接连接符 24">
            <a:extLst>
              <a:ext uri="{FF2B5EF4-FFF2-40B4-BE49-F238E27FC236}">
                <a16:creationId xmlns:a16="http://schemas.microsoft.com/office/drawing/2014/main" id="{0C7B79F2-8C55-AE24-0521-7259AF9AED75}"/>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609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51D5CF9-09CD-5528-2350-3BF1B3B011CA}"/>
              </a:ext>
            </a:extLst>
          </p:cNvPr>
          <p:cNvSpPr txBox="1"/>
          <p:nvPr/>
        </p:nvSpPr>
        <p:spPr>
          <a:xfrm>
            <a:off x="3705556" y="1954792"/>
            <a:ext cx="4780887" cy="2944396"/>
          </a:xfrm>
          <a:prstGeom prst="rect">
            <a:avLst/>
          </a:prstGeom>
          <a:noFill/>
        </p:spPr>
        <p:txBody>
          <a:bodyPr wrap="square" rtlCol="0">
            <a:spAutoFit/>
          </a:bodyPr>
          <a:lstStyle/>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Background and Challenges</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prstClr val="black"/>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latin typeface="微软雅黑" panose="020B0503020204020204" pitchFamily="34" charset="-122"/>
                <a:ea typeface="微软雅黑" panose="020B0503020204020204" pitchFamily="34" charset="-122"/>
              </a:rPr>
              <a:t>Proposed Method</a:t>
            </a: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3500" dirty="0">
              <a:solidFill>
                <a:schemeClr val="bg2">
                  <a:lumMod val="75000"/>
                </a:schemeClr>
              </a:solidFill>
              <a:latin typeface="微软雅黑" panose="020B0503020204020204" pitchFamily="34" charset="-122"/>
              <a:ea typeface="微软雅黑" panose="020B0503020204020204" pitchFamily="34" charset="-122"/>
            </a:endParaRPr>
          </a:p>
          <a:p>
            <a:pPr marL="342900" marR="0" lvl="0" indent="-34290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2500" dirty="0">
                <a:solidFill>
                  <a:schemeClr val="bg2">
                    <a:lumMod val="75000"/>
                  </a:schemeClr>
                </a:solidFill>
                <a:latin typeface="微软雅黑" panose="020B0503020204020204" pitchFamily="34" charset="-122"/>
                <a:ea typeface="微软雅黑" panose="020B0503020204020204" pitchFamily="34" charset="-122"/>
              </a:rPr>
              <a:t>Experimental Results</a:t>
            </a:r>
          </a:p>
        </p:txBody>
      </p:sp>
      <p:sp>
        <p:nvSpPr>
          <p:cNvPr id="9" name="文本框 8">
            <a:extLst>
              <a:ext uri="{FF2B5EF4-FFF2-40B4-BE49-F238E27FC236}">
                <a16:creationId xmlns:a16="http://schemas.microsoft.com/office/drawing/2014/main" id="{CF70A0B6-6D31-E939-A110-13417B2EA1FA}"/>
              </a:ext>
            </a:extLst>
          </p:cNvPr>
          <p:cNvSpPr txBox="1"/>
          <p:nvPr/>
        </p:nvSpPr>
        <p:spPr>
          <a:xfrm>
            <a:off x="3698745" y="699873"/>
            <a:ext cx="3476280" cy="597921"/>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800" b="1" dirty="0">
                <a:solidFill>
                  <a:prstClr val="black"/>
                </a:solidFill>
                <a:latin typeface="微软雅黑" panose="020B0503020204020204" pitchFamily="34" charset="-122"/>
                <a:ea typeface="微软雅黑" panose="020B0503020204020204" pitchFamily="34" charset="-122"/>
              </a:rPr>
              <a:t>Contents</a:t>
            </a:r>
          </a:p>
        </p:txBody>
      </p:sp>
      <p:sp>
        <p:nvSpPr>
          <p:cNvPr id="3" name="文本框 2">
            <a:extLst>
              <a:ext uri="{FF2B5EF4-FFF2-40B4-BE49-F238E27FC236}">
                <a16:creationId xmlns:a16="http://schemas.microsoft.com/office/drawing/2014/main" id="{FE709205-0162-09A3-46F8-26C8D1E80D68}"/>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3"/>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4" name="直接连接符 3">
            <a:extLst>
              <a:ext uri="{FF2B5EF4-FFF2-40B4-BE49-F238E27FC236}">
                <a16:creationId xmlns:a16="http://schemas.microsoft.com/office/drawing/2014/main" id="{660404C0-E73B-990F-A220-56E98626BE35}"/>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03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67E2B76-5065-9F81-A3D7-35BA3800F7B3}"/>
              </a:ext>
            </a:extLst>
          </p:cNvPr>
          <p:cNvSpPr txBox="1"/>
          <p:nvPr/>
        </p:nvSpPr>
        <p:spPr>
          <a:xfrm>
            <a:off x="2623102" y="4318204"/>
            <a:ext cx="6945796" cy="1981696"/>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Stitches off-the-shelf pretrained models</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Covers a fine-grained level of model complexity/performance for a wide range of deployment scenarios</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en-US" altLang="zh-CN" sz="800" dirty="0">
              <a:solidFill>
                <a:prstClr val="black"/>
              </a:solidFill>
              <a:latin typeface="微软雅黑" panose="020B0503020204020204" pitchFamily="34" charset="-122"/>
              <a:ea typeface="微软雅黑" panose="020B0503020204020204" pitchFamily="34" charset="-122"/>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Training is quick and computationally cheap</a:t>
            </a: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D27774CD-4E7B-BB33-8CCC-74E052F95526}"/>
              </a:ext>
            </a:extLst>
          </p:cNvPr>
          <p:cNvSpPr txBox="1"/>
          <p:nvPr/>
        </p:nvSpPr>
        <p:spPr>
          <a:xfrm>
            <a:off x="4429075" y="3309493"/>
            <a:ext cx="2322033" cy="549061"/>
          </a:xfrm>
          <a:prstGeom prst="rect">
            <a:avLst/>
          </a:prstGeom>
          <a:noFill/>
        </p:spPr>
        <p:txBody>
          <a:bodyPr wrap="square" rtlCol="0">
            <a:spAutoFit/>
          </a:bodyPr>
          <a:lstStyle/>
          <a:p>
            <a:pPr algn="ctr">
              <a:lnSpc>
                <a:spcPct val="130000"/>
              </a:lnSpc>
            </a:pPr>
            <a:r>
              <a:rPr kumimoji="1" lang="en-US" altLang="zh-CN" sz="1200" dirty="0">
                <a:latin typeface="微软雅黑" panose="020B0503020204020204" pitchFamily="34" charset="-122"/>
                <a:ea typeface="微软雅黑" panose="020B0503020204020204" pitchFamily="34" charset="-122"/>
              </a:rPr>
              <a:t>Stitchable Neural Networks</a:t>
            </a:r>
          </a:p>
          <a:p>
            <a:pPr algn="ctr">
              <a:lnSpc>
                <a:spcPct val="130000"/>
              </a:lnSpc>
            </a:pPr>
            <a:r>
              <a:rPr kumimoji="1" lang="en-US" altLang="zh-CN" sz="1200" b="1" dirty="0">
                <a:solidFill>
                  <a:srgbClr val="F9401B"/>
                </a:solidFill>
                <a:latin typeface="微软雅黑" panose="020B0503020204020204" pitchFamily="34" charset="-122"/>
                <a:ea typeface="微软雅黑" panose="020B0503020204020204" pitchFamily="34" charset="-122"/>
              </a:rPr>
              <a:t>(Many-to-Many)</a:t>
            </a:r>
          </a:p>
        </p:txBody>
      </p:sp>
      <p:sp>
        <p:nvSpPr>
          <p:cNvPr id="22" name="文本框 21">
            <a:extLst>
              <a:ext uri="{FF2B5EF4-FFF2-40B4-BE49-F238E27FC236}">
                <a16:creationId xmlns:a16="http://schemas.microsoft.com/office/drawing/2014/main" id="{F84053E7-8347-F97A-352D-C18CF130FCA5}"/>
              </a:ext>
            </a:extLst>
          </p:cNvPr>
          <p:cNvSpPr txBox="1"/>
          <p:nvPr/>
        </p:nvSpPr>
        <p:spPr>
          <a:xfrm>
            <a:off x="759309" y="383166"/>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Proposed Stitchable Neural Network</a:t>
            </a:r>
          </a:p>
        </p:txBody>
      </p:sp>
      <p:pic>
        <p:nvPicPr>
          <p:cNvPr id="2" name="图片 1">
            <a:extLst>
              <a:ext uri="{FF2B5EF4-FFF2-40B4-BE49-F238E27FC236}">
                <a16:creationId xmlns:a16="http://schemas.microsoft.com/office/drawing/2014/main" id="{FBBDC8CA-E91F-B9A9-C5C9-70B936CBF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040" y="836623"/>
            <a:ext cx="3740342" cy="2362321"/>
          </a:xfrm>
          <a:prstGeom prst="rect">
            <a:avLst/>
          </a:prstGeom>
        </p:spPr>
      </p:pic>
      <p:sp>
        <p:nvSpPr>
          <p:cNvPr id="3" name="文本框 2">
            <a:extLst>
              <a:ext uri="{FF2B5EF4-FFF2-40B4-BE49-F238E27FC236}">
                <a16:creationId xmlns:a16="http://schemas.microsoft.com/office/drawing/2014/main" id="{DCECDAB8-FA46-84AC-3718-E9C78DA6CFEA}"/>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4"/>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4" name="直接连接符 3">
            <a:extLst>
              <a:ext uri="{FF2B5EF4-FFF2-40B4-BE49-F238E27FC236}">
                <a16:creationId xmlns:a16="http://schemas.microsoft.com/office/drawing/2014/main" id="{D865E928-76F4-934E-14EA-83FF25D8F81B}"/>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39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圆角 126">
            <a:extLst>
              <a:ext uri="{FF2B5EF4-FFF2-40B4-BE49-F238E27FC236}">
                <a16:creationId xmlns:a16="http://schemas.microsoft.com/office/drawing/2014/main" id="{D625EFE4-AF20-E790-49A0-FCA2E0F075F9}"/>
              </a:ext>
            </a:extLst>
          </p:cNvPr>
          <p:cNvSpPr/>
          <p:nvPr/>
        </p:nvSpPr>
        <p:spPr>
          <a:xfrm>
            <a:off x="3443898" y="4230473"/>
            <a:ext cx="2020219" cy="1437249"/>
          </a:xfrm>
          <a:prstGeom prst="roundRect">
            <a:avLst/>
          </a:prstGeom>
          <a:noFill/>
          <a:ln w="12700">
            <a:solidFill>
              <a:srgbClr val="84848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3DDEB9CF-F243-E7C4-F800-F965DDAA4EDC}"/>
              </a:ext>
            </a:extLst>
          </p:cNvPr>
          <p:cNvSpPr/>
          <p:nvPr/>
        </p:nvSpPr>
        <p:spPr>
          <a:xfrm>
            <a:off x="5890140" y="1171058"/>
            <a:ext cx="2140798" cy="224752"/>
          </a:xfrm>
          <a:prstGeom prst="rect">
            <a:avLst/>
          </a:prstGeom>
          <a:solidFill>
            <a:srgbClr val="E3ECFB"/>
          </a:solidFill>
          <a:ln>
            <a:solidFill>
              <a:srgbClr val="E3EC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30E341D1-6C27-AD7D-7BB2-D3DC6479CAA1}"/>
              </a:ext>
            </a:extLst>
          </p:cNvPr>
          <p:cNvSpPr/>
          <p:nvPr/>
        </p:nvSpPr>
        <p:spPr>
          <a:xfrm>
            <a:off x="3645050" y="1166361"/>
            <a:ext cx="2140798" cy="224752"/>
          </a:xfrm>
          <a:prstGeom prst="rect">
            <a:avLst/>
          </a:prstGeom>
          <a:solidFill>
            <a:srgbClr val="F1F1F1"/>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67E2B76-5065-9F81-A3D7-35BA3800F7B3}"/>
              </a:ext>
            </a:extLst>
          </p:cNvPr>
          <p:cNvSpPr txBox="1"/>
          <p:nvPr/>
        </p:nvSpPr>
        <p:spPr>
          <a:xfrm>
            <a:off x="869503" y="819483"/>
            <a:ext cx="2971124" cy="381258"/>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Single pre-trained model</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F84053E7-8347-F97A-352D-C18CF130FCA5}"/>
              </a:ext>
            </a:extLst>
          </p:cNvPr>
          <p:cNvSpPr txBox="1"/>
          <p:nvPr/>
        </p:nvSpPr>
        <p:spPr>
          <a:xfrm>
            <a:off x="759309" y="318870"/>
            <a:ext cx="5172417" cy="453457"/>
          </a:xfrm>
          <a:prstGeom prst="rect">
            <a:avLst/>
          </a:prstGeom>
          <a:noFill/>
        </p:spPr>
        <p:txBody>
          <a:bodyPr wrap="square" rtlCol="0">
            <a:spAutoFit/>
          </a:bodyPr>
          <a:lstStyle/>
          <a:p>
            <a:pPr marR="0" lvl="0" defTabSz="914400" rtl="0" eaLnBrk="1" fontAlgn="auto" latinLnBrk="0" hangingPunct="1">
              <a:lnSpc>
                <a:spcPct val="130000"/>
              </a:lnSpc>
              <a:spcBef>
                <a:spcPts val="0"/>
              </a:spcBef>
              <a:spcAft>
                <a:spcPts val="0"/>
              </a:spcAft>
              <a:buClrTx/>
              <a:buSzTx/>
              <a:tabLst/>
              <a:defRPr/>
            </a:pPr>
            <a:r>
              <a:rPr kumimoji="1" lang="en-US" altLang="zh-CN" sz="2000" dirty="0">
                <a:solidFill>
                  <a:prstClr val="black"/>
                </a:solidFill>
                <a:latin typeface="微软雅黑" panose="020B0503020204020204" pitchFamily="34" charset="-122"/>
                <a:ea typeface="微软雅黑" panose="020B0503020204020204" pitchFamily="34" charset="-122"/>
              </a:rPr>
              <a:t>Preliminaries of Model Stitching</a:t>
            </a:r>
          </a:p>
        </p:txBody>
      </p:sp>
      <p:pic>
        <p:nvPicPr>
          <p:cNvPr id="8" name="图形 7">
            <a:extLst>
              <a:ext uri="{FF2B5EF4-FFF2-40B4-BE49-F238E27FC236}">
                <a16:creationId xmlns:a16="http://schemas.microsoft.com/office/drawing/2014/main" id="{B3B20F1C-781B-3700-E8A8-38BC92C83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5050" y="1223488"/>
            <a:ext cx="2140798" cy="164677"/>
          </a:xfrm>
          <a:prstGeom prst="rect">
            <a:avLst/>
          </a:prstGeom>
        </p:spPr>
      </p:pic>
      <p:sp>
        <p:nvSpPr>
          <p:cNvPr id="9" name="矩形 8">
            <a:extLst>
              <a:ext uri="{FF2B5EF4-FFF2-40B4-BE49-F238E27FC236}">
                <a16:creationId xmlns:a16="http://schemas.microsoft.com/office/drawing/2014/main" id="{37F8C58F-66EF-C149-F229-31702F8B37CE}"/>
              </a:ext>
            </a:extLst>
          </p:cNvPr>
          <p:cNvSpPr/>
          <p:nvPr/>
        </p:nvSpPr>
        <p:spPr>
          <a:xfrm>
            <a:off x="2868236" y="2057418"/>
            <a:ext cx="651864" cy="340092"/>
          </a:xfrm>
          <a:prstGeom prst="rect">
            <a:avLst/>
          </a:prstGeom>
          <a:solidFill>
            <a:srgbClr val="43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input</a:t>
            </a:r>
            <a:endParaRPr lang="zh-CN" altLang="en-US" sz="1000" dirty="0">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333CBAF9-8549-B011-B000-662A70BC860F}"/>
              </a:ext>
            </a:extLst>
          </p:cNvPr>
          <p:cNvCxnSpPr/>
          <p:nvPr/>
        </p:nvCxnSpPr>
        <p:spPr>
          <a:xfrm>
            <a:off x="3520100"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CF6C237A-706E-AE15-CEFD-292DF89A98AC}"/>
              </a:ext>
            </a:extLst>
          </p:cNvPr>
          <p:cNvGrpSpPr/>
          <p:nvPr/>
        </p:nvGrpSpPr>
        <p:grpSpPr>
          <a:xfrm>
            <a:off x="3735806" y="1665479"/>
            <a:ext cx="641855" cy="1084169"/>
            <a:chOff x="2117454" y="2017392"/>
            <a:chExt cx="641855" cy="1084169"/>
          </a:xfrm>
          <a:solidFill>
            <a:srgbClr val="D9D9D9"/>
          </a:solidFill>
        </p:grpSpPr>
        <p:sp>
          <p:nvSpPr>
            <p:cNvPr id="12" name="矩形 11">
              <a:extLst>
                <a:ext uri="{FF2B5EF4-FFF2-40B4-BE49-F238E27FC236}">
                  <a16:creationId xmlns:a16="http://schemas.microsoft.com/office/drawing/2014/main" id="{4265A9A3-4060-1CB4-4450-A522DF270CBD}"/>
                </a:ext>
              </a:extLst>
            </p:cNvPr>
            <p:cNvSpPr/>
            <p:nvPr/>
          </p:nvSpPr>
          <p:spPr>
            <a:xfrm>
              <a:off x="2192811" y="2017392"/>
              <a:ext cx="381811" cy="10841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C2B7023-0E60-BD01-4418-194B94002B4C}"/>
                </a:ext>
              </a:extLst>
            </p:cNvPr>
            <p:cNvSpPr txBox="1"/>
            <p:nvPr/>
          </p:nvSpPr>
          <p:spPr>
            <a:xfrm>
              <a:off x="2117454" y="2444060"/>
              <a:ext cx="641855"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1</a:t>
              </a:r>
              <a:endParaRPr lang="zh-CN" altLang="en-US" sz="900" dirty="0">
                <a:latin typeface="微软雅黑" panose="020B0503020204020204" pitchFamily="34" charset="-122"/>
                <a:ea typeface="微软雅黑" panose="020B0503020204020204" pitchFamily="34" charset="-122"/>
              </a:endParaRPr>
            </a:p>
          </p:txBody>
        </p:sp>
      </p:grpSp>
      <p:cxnSp>
        <p:nvCxnSpPr>
          <p:cNvPr id="15" name="直接箭头连接符 14">
            <a:extLst>
              <a:ext uri="{FF2B5EF4-FFF2-40B4-BE49-F238E27FC236}">
                <a16:creationId xmlns:a16="http://schemas.microsoft.com/office/drawing/2014/main" id="{33C5AD2E-715A-55FF-93B2-3FD7F5CCB3E3}"/>
              </a:ext>
            </a:extLst>
          </p:cNvPr>
          <p:cNvCxnSpPr/>
          <p:nvPr/>
        </p:nvCxnSpPr>
        <p:spPr>
          <a:xfrm>
            <a:off x="4196231"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805368BE-EA25-A844-CEEA-073C08A4180D}"/>
              </a:ext>
            </a:extLst>
          </p:cNvPr>
          <p:cNvCxnSpPr/>
          <p:nvPr/>
        </p:nvCxnSpPr>
        <p:spPr>
          <a:xfrm>
            <a:off x="4875425"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175D64BD-F9A2-3870-10C6-70D4B8149A42}"/>
              </a:ext>
            </a:extLst>
          </p:cNvPr>
          <p:cNvGrpSpPr/>
          <p:nvPr/>
        </p:nvGrpSpPr>
        <p:grpSpPr>
          <a:xfrm>
            <a:off x="5103866" y="1665479"/>
            <a:ext cx="554636" cy="1084169"/>
            <a:chOff x="2130189" y="2017392"/>
            <a:chExt cx="554636" cy="1084169"/>
          </a:xfrm>
        </p:grpSpPr>
        <p:sp>
          <p:nvSpPr>
            <p:cNvPr id="18" name="矩形 17">
              <a:extLst>
                <a:ext uri="{FF2B5EF4-FFF2-40B4-BE49-F238E27FC236}">
                  <a16:creationId xmlns:a16="http://schemas.microsoft.com/office/drawing/2014/main" id="{EE3E9217-BE6C-7345-4AF5-F5BEB09027EF}"/>
                </a:ext>
              </a:extLst>
            </p:cNvPr>
            <p:cNvSpPr/>
            <p:nvPr/>
          </p:nvSpPr>
          <p:spPr>
            <a:xfrm>
              <a:off x="2192811" y="2017392"/>
              <a:ext cx="381811" cy="108416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BFC8C50-9080-7E75-1E38-943CB3532740}"/>
                    </a:ext>
                  </a:extLst>
                </p:cNvPr>
                <p:cNvSpPr txBox="1"/>
                <p:nvPr/>
              </p:nvSpPr>
              <p:spPr>
                <a:xfrm>
                  <a:off x="2130189" y="2444060"/>
                  <a:ext cx="554636"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zh-CN" altLang="en-US" sz="900" i="1" dirty="0" smtClean="0">
                          <a:latin typeface="Cambria Math" panose="02040503050406030204" pitchFamily="18" charset="0"/>
                        </a:rPr>
                        <m:t>𝑙</m:t>
                      </m:r>
                    </m:oMath>
                  </a14:m>
                  <a:endParaRPr lang="zh-CN" altLang="en-US" sz="900" i="1"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1BFC8C50-9080-7E75-1E38-943CB3532740}"/>
                    </a:ext>
                  </a:extLst>
                </p:cNvPr>
                <p:cNvSpPr txBox="1">
                  <a:spLocks noRot="1" noChangeAspect="1" noMove="1" noResize="1" noEditPoints="1" noAdjustHandles="1" noChangeArrowheads="1" noChangeShapeType="1" noTextEdit="1"/>
                </p:cNvSpPr>
                <p:nvPr/>
              </p:nvSpPr>
              <p:spPr>
                <a:xfrm>
                  <a:off x="2130189" y="2444060"/>
                  <a:ext cx="554636" cy="230832"/>
                </a:xfrm>
                <a:prstGeom prst="rect">
                  <a:avLst/>
                </a:prstGeom>
                <a:blipFill>
                  <a:blip r:embed="rId5"/>
                  <a:stretch>
                    <a:fillRect b="-13158"/>
                  </a:stretch>
                </a:blipFill>
              </p:spPr>
              <p:txBody>
                <a:bodyPr/>
                <a:lstStyle/>
                <a:p>
                  <a:r>
                    <a:rPr lang="zh-CN" altLang="en-US">
                      <a:noFill/>
                    </a:rPr>
                    <a:t> </a:t>
                  </a:r>
                </a:p>
              </p:txBody>
            </p:sp>
          </mc:Fallback>
        </mc:AlternateContent>
      </p:grpSp>
      <p:cxnSp>
        <p:nvCxnSpPr>
          <p:cNvPr id="21" name="直接箭头连接符 20">
            <a:extLst>
              <a:ext uri="{FF2B5EF4-FFF2-40B4-BE49-F238E27FC236}">
                <a16:creationId xmlns:a16="http://schemas.microsoft.com/office/drawing/2014/main" id="{3BD84293-3D73-81BE-3C80-C36041F88CA5}"/>
              </a:ext>
            </a:extLst>
          </p:cNvPr>
          <p:cNvCxnSpPr>
            <a:cxnSpLocks/>
          </p:cNvCxnSpPr>
          <p:nvPr/>
        </p:nvCxnSpPr>
        <p:spPr>
          <a:xfrm>
            <a:off x="5548888" y="2217088"/>
            <a:ext cx="47462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47AC91E8-CCE0-4685-1E3A-EE3E9EC6B78C}"/>
              </a:ext>
            </a:extLst>
          </p:cNvPr>
          <p:cNvGrpSpPr/>
          <p:nvPr/>
        </p:nvGrpSpPr>
        <p:grpSpPr>
          <a:xfrm>
            <a:off x="6001530" y="1665479"/>
            <a:ext cx="554636" cy="1084169"/>
            <a:chOff x="2170829" y="2017392"/>
            <a:chExt cx="554636" cy="1084169"/>
          </a:xfrm>
        </p:grpSpPr>
        <p:sp>
          <p:nvSpPr>
            <p:cNvPr id="24" name="矩形 23">
              <a:extLst>
                <a:ext uri="{FF2B5EF4-FFF2-40B4-BE49-F238E27FC236}">
                  <a16:creationId xmlns:a16="http://schemas.microsoft.com/office/drawing/2014/main" id="{F1902895-7433-4B4E-AC8A-3C1C1499B91C}"/>
                </a:ext>
              </a:extLst>
            </p:cNvPr>
            <p:cNvSpPr/>
            <p:nvPr/>
          </p:nvSpPr>
          <p:spPr>
            <a:xfrm>
              <a:off x="2192811" y="2017392"/>
              <a:ext cx="381811" cy="1084169"/>
            </a:xfrm>
            <a:prstGeom prst="rect">
              <a:avLst/>
            </a:prstGeom>
            <a:solidFill>
              <a:srgbClr val="6D9E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4CB249E-120A-DC08-DCAC-617125407A54}"/>
                    </a:ext>
                  </a:extLst>
                </p:cNvPr>
                <p:cNvSpPr txBox="1"/>
                <p:nvPr/>
              </p:nvSpPr>
              <p:spPr>
                <a:xfrm>
                  <a:off x="2170829" y="2403420"/>
                  <a:ext cx="554636" cy="3693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zh-CN" altLang="en-US" sz="900" i="1" dirty="0" smtClean="0">
                          <a:latin typeface="Cambria Math" panose="02040503050406030204" pitchFamily="18" charset="0"/>
                        </a:rPr>
                        <m:t>𝑙</m:t>
                      </m:r>
                      <m:r>
                        <a:rPr lang="en-US" altLang="zh-CN" sz="900" b="0" i="1" dirty="0" smtClean="0">
                          <a:latin typeface="Cambria Math" panose="02040503050406030204" pitchFamily="18" charset="0"/>
                        </a:rPr>
                        <m:t>+1</m:t>
                      </m:r>
                    </m:oMath>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74CB249E-120A-DC08-DCAC-617125407A54}"/>
                    </a:ext>
                  </a:extLst>
                </p:cNvPr>
                <p:cNvSpPr txBox="1">
                  <a:spLocks noRot="1" noChangeAspect="1" noMove="1" noResize="1" noEditPoints="1" noAdjustHandles="1" noChangeArrowheads="1" noChangeShapeType="1" noTextEdit="1"/>
                </p:cNvSpPr>
                <p:nvPr/>
              </p:nvSpPr>
              <p:spPr>
                <a:xfrm>
                  <a:off x="2170829" y="2403420"/>
                  <a:ext cx="554636" cy="369332"/>
                </a:xfrm>
                <a:prstGeom prst="rect">
                  <a:avLst/>
                </a:prstGeom>
                <a:blipFill>
                  <a:blip r:embed="rId6"/>
                  <a:stretch>
                    <a:fillRect/>
                  </a:stretch>
                </a:blipFill>
              </p:spPr>
              <p:txBody>
                <a:bodyPr/>
                <a:lstStyle/>
                <a:p>
                  <a:r>
                    <a:rPr lang="zh-CN" altLang="en-US">
                      <a:noFill/>
                    </a:rPr>
                    <a:t> </a:t>
                  </a:r>
                </a:p>
              </p:txBody>
            </p:sp>
          </mc:Fallback>
        </mc:AlternateContent>
      </p:grpSp>
      <p:cxnSp>
        <p:nvCxnSpPr>
          <p:cNvPr id="26" name="直接箭头连接符 25">
            <a:extLst>
              <a:ext uri="{FF2B5EF4-FFF2-40B4-BE49-F238E27FC236}">
                <a16:creationId xmlns:a16="http://schemas.microsoft.com/office/drawing/2014/main" id="{0388E4B0-13DB-13FF-9809-4EDE5EE398F1}"/>
              </a:ext>
            </a:extLst>
          </p:cNvPr>
          <p:cNvCxnSpPr/>
          <p:nvPr/>
        </p:nvCxnSpPr>
        <p:spPr>
          <a:xfrm>
            <a:off x="6408580"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F73031A-4D06-AE60-28D8-736EF906D9A7}"/>
              </a:ext>
            </a:extLst>
          </p:cNvPr>
          <p:cNvCxnSpPr/>
          <p:nvPr/>
        </p:nvCxnSpPr>
        <p:spPr>
          <a:xfrm>
            <a:off x="7087774"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07310E4F-E444-E05A-C6BB-E87B9D7A5BAC}"/>
              </a:ext>
            </a:extLst>
          </p:cNvPr>
          <p:cNvGrpSpPr/>
          <p:nvPr/>
        </p:nvGrpSpPr>
        <p:grpSpPr>
          <a:xfrm>
            <a:off x="7316215" y="1665479"/>
            <a:ext cx="554636" cy="1084169"/>
            <a:chOff x="2130189" y="2017392"/>
            <a:chExt cx="554636" cy="1084169"/>
          </a:xfrm>
        </p:grpSpPr>
        <p:sp>
          <p:nvSpPr>
            <p:cNvPr id="29" name="矩形 28">
              <a:extLst>
                <a:ext uri="{FF2B5EF4-FFF2-40B4-BE49-F238E27FC236}">
                  <a16:creationId xmlns:a16="http://schemas.microsoft.com/office/drawing/2014/main" id="{2889D994-107F-832F-861A-92597158C791}"/>
                </a:ext>
              </a:extLst>
            </p:cNvPr>
            <p:cNvSpPr/>
            <p:nvPr/>
          </p:nvSpPr>
          <p:spPr>
            <a:xfrm>
              <a:off x="2192811" y="2017392"/>
              <a:ext cx="381811" cy="1084169"/>
            </a:xfrm>
            <a:prstGeom prst="rect">
              <a:avLst/>
            </a:prstGeom>
            <a:solidFill>
              <a:srgbClr val="6D9EE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19A4986-DCDE-3ED1-36CB-D0E4065D92E1}"/>
                    </a:ext>
                  </a:extLst>
                </p:cNvPr>
                <p:cNvSpPr txBox="1"/>
                <p:nvPr/>
              </p:nvSpPr>
              <p:spPr>
                <a:xfrm>
                  <a:off x="2130189" y="2444060"/>
                  <a:ext cx="554636"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en-US" altLang="zh-CN" sz="900" b="0" i="1" dirty="0" smtClean="0">
                          <a:latin typeface="Cambria Math" panose="02040503050406030204" pitchFamily="18" charset="0"/>
                        </a:rPr>
                        <m:t>𝐿</m:t>
                      </m:r>
                    </m:oMath>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30" name="文本框 29">
                  <a:extLst>
                    <a:ext uri="{FF2B5EF4-FFF2-40B4-BE49-F238E27FC236}">
                      <a16:creationId xmlns:a16="http://schemas.microsoft.com/office/drawing/2014/main" id="{F19A4986-DCDE-3ED1-36CB-D0E4065D92E1}"/>
                    </a:ext>
                  </a:extLst>
                </p:cNvPr>
                <p:cNvSpPr txBox="1">
                  <a:spLocks noRot="1" noChangeAspect="1" noMove="1" noResize="1" noEditPoints="1" noAdjustHandles="1" noChangeArrowheads="1" noChangeShapeType="1" noTextEdit="1"/>
                </p:cNvSpPr>
                <p:nvPr/>
              </p:nvSpPr>
              <p:spPr>
                <a:xfrm>
                  <a:off x="2130189" y="2444060"/>
                  <a:ext cx="554636" cy="230832"/>
                </a:xfrm>
                <a:prstGeom prst="rect">
                  <a:avLst/>
                </a:prstGeom>
                <a:blipFill>
                  <a:blip r:embed="rId7"/>
                  <a:stretch>
                    <a:fillRect b="-13158"/>
                  </a:stretch>
                </a:blipFill>
              </p:spPr>
              <p:txBody>
                <a:bodyPr/>
                <a:lstStyle/>
                <a:p>
                  <a:r>
                    <a:rPr lang="zh-CN" altLang="en-US">
                      <a:noFill/>
                    </a:rPr>
                    <a:t> </a:t>
                  </a:r>
                </a:p>
              </p:txBody>
            </p:sp>
          </mc:Fallback>
        </mc:AlternateContent>
      </p:grpSp>
      <p:sp>
        <p:nvSpPr>
          <p:cNvPr id="31" name="文本框 30">
            <a:extLst>
              <a:ext uri="{FF2B5EF4-FFF2-40B4-BE49-F238E27FC236}">
                <a16:creationId xmlns:a16="http://schemas.microsoft.com/office/drawing/2014/main" id="{3586AD94-67BB-FE48-DE0E-DDA75C09D7BA}"/>
              </a:ext>
            </a:extLst>
          </p:cNvPr>
          <p:cNvSpPr txBox="1"/>
          <p:nvPr/>
        </p:nvSpPr>
        <p:spPr>
          <a:xfrm>
            <a:off x="4493702" y="1956394"/>
            <a:ext cx="55463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DA69D38-6F29-7F30-2A8E-30D4F7504E14}"/>
              </a:ext>
            </a:extLst>
          </p:cNvPr>
          <p:cNvSpPr txBox="1"/>
          <p:nvPr/>
        </p:nvSpPr>
        <p:spPr>
          <a:xfrm>
            <a:off x="6700253" y="1956394"/>
            <a:ext cx="55463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81297026-C4E2-B44D-C300-47B785E459D0}"/>
              </a:ext>
            </a:extLst>
          </p:cNvPr>
          <p:cNvCxnSpPr/>
          <p:nvPr/>
        </p:nvCxnSpPr>
        <p:spPr>
          <a:xfrm>
            <a:off x="7760648" y="222468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44412D00-EA51-1A44-F235-4CE9D5E79D14}"/>
              </a:ext>
            </a:extLst>
          </p:cNvPr>
          <p:cNvSpPr/>
          <p:nvPr/>
        </p:nvSpPr>
        <p:spPr>
          <a:xfrm>
            <a:off x="8059765" y="2062696"/>
            <a:ext cx="651864" cy="340092"/>
          </a:xfrm>
          <a:prstGeom prst="rect">
            <a:avLst/>
          </a:prstGeom>
          <a:solidFill>
            <a:srgbClr val="EE89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output</a:t>
            </a:r>
            <a:endParaRPr lang="zh-CN" altLang="en-US" sz="1000" dirty="0">
              <a:latin typeface="微软雅黑" panose="020B0503020204020204" pitchFamily="34" charset="-122"/>
              <a:ea typeface="微软雅黑" panose="020B0503020204020204" pitchFamily="34" charset="-122"/>
            </a:endParaRPr>
          </a:p>
        </p:txBody>
      </p:sp>
      <p:pic>
        <p:nvPicPr>
          <p:cNvPr id="39" name="图形 38">
            <a:extLst>
              <a:ext uri="{FF2B5EF4-FFF2-40B4-BE49-F238E27FC236}">
                <a16:creationId xmlns:a16="http://schemas.microsoft.com/office/drawing/2014/main" id="{6B2B15DD-E1A3-3445-09C5-53AF1385F0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2230" y="2790485"/>
            <a:ext cx="168000" cy="144000"/>
          </a:xfrm>
          <a:prstGeom prst="rect">
            <a:avLst/>
          </a:prstGeom>
        </p:spPr>
      </p:pic>
      <p:pic>
        <p:nvPicPr>
          <p:cNvPr id="41" name="图形 40">
            <a:extLst>
              <a:ext uri="{FF2B5EF4-FFF2-40B4-BE49-F238E27FC236}">
                <a16:creationId xmlns:a16="http://schemas.microsoft.com/office/drawing/2014/main" id="{541C7FFC-41E6-FB4D-EF4E-4756C743E2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84076" y="2790684"/>
            <a:ext cx="264000" cy="144000"/>
          </a:xfrm>
          <a:prstGeom prst="rect">
            <a:avLst/>
          </a:prstGeom>
        </p:spPr>
      </p:pic>
      <p:pic>
        <p:nvPicPr>
          <p:cNvPr id="43" name="图形 42">
            <a:extLst>
              <a:ext uri="{FF2B5EF4-FFF2-40B4-BE49-F238E27FC236}">
                <a16:creationId xmlns:a16="http://schemas.microsoft.com/office/drawing/2014/main" id="{EBE5BD97-9AF8-BB53-7895-B3FAA206594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48737" y="2790684"/>
            <a:ext cx="144000" cy="144000"/>
          </a:xfrm>
          <a:prstGeom prst="rect">
            <a:avLst/>
          </a:prstGeom>
        </p:spPr>
      </p:pic>
      <p:pic>
        <p:nvPicPr>
          <p:cNvPr id="45" name="图形 44">
            <a:extLst>
              <a:ext uri="{FF2B5EF4-FFF2-40B4-BE49-F238E27FC236}">
                <a16:creationId xmlns:a16="http://schemas.microsoft.com/office/drawing/2014/main" id="{6CBD5714-0E84-094D-6AE4-64BECECE26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97393" y="2790684"/>
            <a:ext cx="120000" cy="144000"/>
          </a:xfrm>
          <a:prstGeom prst="rect">
            <a:avLst/>
          </a:prstGeom>
        </p:spPr>
      </p:pic>
      <p:sp>
        <p:nvSpPr>
          <p:cNvPr id="50" name="左大括号 49">
            <a:extLst>
              <a:ext uri="{FF2B5EF4-FFF2-40B4-BE49-F238E27FC236}">
                <a16:creationId xmlns:a16="http://schemas.microsoft.com/office/drawing/2014/main" id="{83C70C68-5952-746F-0BAE-4D5A0428F3B6}"/>
              </a:ext>
            </a:extLst>
          </p:cNvPr>
          <p:cNvSpPr/>
          <p:nvPr/>
        </p:nvSpPr>
        <p:spPr>
          <a:xfrm rot="5400000">
            <a:off x="4583202" y="779521"/>
            <a:ext cx="237241" cy="1452601"/>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1" name="图形 50">
            <a:extLst>
              <a:ext uri="{FF2B5EF4-FFF2-40B4-BE49-F238E27FC236}">
                <a16:creationId xmlns:a16="http://schemas.microsoft.com/office/drawing/2014/main" id="{22CD37FD-FEAB-59BF-5319-183626E4235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41396" y="1221934"/>
            <a:ext cx="2005988" cy="169180"/>
          </a:xfrm>
          <a:prstGeom prst="rect">
            <a:avLst/>
          </a:prstGeom>
        </p:spPr>
      </p:pic>
      <p:sp>
        <p:nvSpPr>
          <p:cNvPr id="52" name="左大括号 51">
            <a:extLst>
              <a:ext uri="{FF2B5EF4-FFF2-40B4-BE49-F238E27FC236}">
                <a16:creationId xmlns:a16="http://schemas.microsoft.com/office/drawing/2014/main" id="{B4CD7189-A7AE-5D65-8674-597234745AC7}"/>
              </a:ext>
            </a:extLst>
          </p:cNvPr>
          <p:cNvSpPr/>
          <p:nvPr/>
        </p:nvSpPr>
        <p:spPr>
          <a:xfrm rot="5400000">
            <a:off x="6784230" y="776131"/>
            <a:ext cx="237241" cy="1452601"/>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5" name="图形 54">
            <a:extLst>
              <a:ext uri="{FF2B5EF4-FFF2-40B4-BE49-F238E27FC236}">
                <a16:creationId xmlns:a16="http://schemas.microsoft.com/office/drawing/2014/main" id="{1497FE76-909C-1399-6717-B1EA3CDBC4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05775" y="2095357"/>
            <a:ext cx="137454" cy="100800"/>
          </a:xfrm>
          <a:prstGeom prst="rect">
            <a:avLst/>
          </a:prstGeom>
        </p:spPr>
      </p:pic>
      <p:pic>
        <p:nvPicPr>
          <p:cNvPr id="58" name="图形 57">
            <a:extLst>
              <a:ext uri="{FF2B5EF4-FFF2-40B4-BE49-F238E27FC236}">
                <a16:creationId xmlns:a16="http://schemas.microsoft.com/office/drawing/2014/main" id="{71D14776-A532-6693-1438-42B48B9FDE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114340" y="1935296"/>
            <a:ext cx="134400" cy="100800"/>
          </a:xfrm>
          <a:prstGeom prst="rect">
            <a:avLst/>
          </a:prstGeom>
        </p:spPr>
      </p:pic>
      <p:pic>
        <p:nvPicPr>
          <p:cNvPr id="66" name="图形 65">
            <a:extLst>
              <a:ext uri="{FF2B5EF4-FFF2-40B4-BE49-F238E27FC236}">
                <a16:creationId xmlns:a16="http://schemas.microsoft.com/office/drawing/2014/main" id="{D3F94F27-6A95-D23A-636D-082545BD951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276323" y="3213772"/>
            <a:ext cx="1034308" cy="162000"/>
          </a:xfrm>
          <a:prstGeom prst="rect">
            <a:avLst/>
          </a:prstGeom>
        </p:spPr>
      </p:pic>
      <p:sp>
        <p:nvSpPr>
          <p:cNvPr id="67" name="左大括号 66">
            <a:extLst>
              <a:ext uri="{FF2B5EF4-FFF2-40B4-BE49-F238E27FC236}">
                <a16:creationId xmlns:a16="http://schemas.microsoft.com/office/drawing/2014/main" id="{EF2D1DEC-1239-93C4-B166-F86326646CE8}"/>
              </a:ext>
            </a:extLst>
          </p:cNvPr>
          <p:cNvSpPr/>
          <p:nvPr/>
        </p:nvSpPr>
        <p:spPr>
          <a:xfrm rot="16200000">
            <a:off x="5674857" y="1117534"/>
            <a:ext cx="237241" cy="3850389"/>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2CE9A336-2F16-E752-CD8D-B0403402801C}"/>
              </a:ext>
            </a:extLst>
          </p:cNvPr>
          <p:cNvSpPr/>
          <p:nvPr/>
        </p:nvSpPr>
        <p:spPr>
          <a:xfrm>
            <a:off x="7039567" y="3836151"/>
            <a:ext cx="297081" cy="224752"/>
          </a:xfrm>
          <a:prstGeom prst="rect">
            <a:avLst/>
          </a:prstGeom>
          <a:solidFill>
            <a:srgbClr val="FFD2CD"/>
          </a:solidFill>
          <a:ln>
            <a:solidFill>
              <a:srgbClr val="FFD2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7DEA0B2E-0C2E-6D97-1404-8503854F1B15}"/>
              </a:ext>
            </a:extLst>
          </p:cNvPr>
          <p:cNvSpPr/>
          <p:nvPr/>
        </p:nvSpPr>
        <p:spPr>
          <a:xfrm>
            <a:off x="4228528" y="3836151"/>
            <a:ext cx="506181" cy="224752"/>
          </a:xfrm>
          <a:prstGeom prst="rect">
            <a:avLst/>
          </a:prstGeom>
          <a:solidFill>
            <a:srgbClr val="F1F1F1"/>
          </a:solidFill>
          <a:ln>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F797AC6-5CA9-4A54-847E-8E8BE13E1676}"/>
              </a:ext>
            </a:extLst>
          </p:cNvPr>
          <p:cNvSpPr/>
          <p:nvPr/>
        </p:nvSpPr>
        <p:spPr>
          <a:xfrm>
            <a:off x="2648034" y="4727208"/>
            <a:ext cx="651864" cy="340092"/>
          </a:xfrm>
          <a:prstGeom prst="rect">
            <a:avLst/>
          </a:prstGeom>
          <a:solidFill>
            <a:srgbClr val="4343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input</a:t>
            </a:r>
            <a:endParaRPr lang="zh-CN" altLang="en-US" sz="1000" dirty="0">
              <a:latin typeface="微软雅黑" panose="020B0503020204020204" pitchFamily="34" charset="-122"/>
              <a:ea typeface="微软雅黑" panose="020B0503020204020204" pitchFamily="34" charset="-122"/>
            </a:endParaRPr>
          </a:p>
        </p:txBody>
      </p:sp>
      <p:cxnSp>
        <p:nvCxnSpPr>
          <p:cNvPr id="72" name="直接箭头连接符 71">
            <a:extLst>
              <a:ext uri="{FF2B5EF4-FFF2-40B4-BE49-F238E27FC236}">
                <a16:creationId xmlns:a16="http://schemas.microsoft.com/office/drawing/2014/main" id="{A3D5F2AA-187C-6019-0803-FBAA96F48C83}"/>
              </a:ext>
            </a:extLst>
          </p:cNvPr>
          <p:cNvCxnSpPr/>
          <p:nvPr/>
        </p:nvCxnSpPr>
        <p:spPr>
          <a:xfrm>
            <a:off x="3299898"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FF9A50E2-D778-1EBD-4253-F3789E011A0F}"/>
              </a:ext>
            </a:extLst>
          </p:cNvPr>
          <p:cNvGrpSpPr/>
          <p:nvPr/>
        </p:nvGrpSpPr>
        <p:grpSpPr>
          <a:xfrm>
            <a:off x="3515604" y="4335269"/>
            <a:ext cx="641855" cy="1084169"/>
            <a:chOff x="2117454" y="2017392"/>
            <a:chExt cx="641855" cy="1084169"/>
          </a:xfrm>
          <a:solidFill>
            <a:srgbClr val="D9D9D9"/>
          </a:solidFill>
        </p:grpSpPr>
        <p:sp>
          <p:nvSpPr>
            <p:cNvPr id="74" name="矩形 73">
              <a:extLst>
                <a:ext uri="{FF2B5EF4-FFF2-40B4-BE49-F238E27FC236}">
                  <a16:creationId xmlns:a16="http://schemas.microsoft.com/office/drawing/2014/main" id="{522872C7-F46A-5306-C120-5B3C60E17660}"/>
                </a:ext>
              </a:extLst>
            </p:cNvPr>
            <p:cNvSpPr/>
            <p:nvPr/>
          </p:nvSpPr>
          <p:spPr>
            <a:xfrm>
              <a:off x="2192811" y="2017392"/>
              <a:ext cx="381811" cy="108416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BB3D71D7-2F49-723B-6840-198308A18658}"/>
                </a:ext>
              </a:extLst>
            </p:cNvPr>
            <p:cNvSpPr txBox="1"/>
            <p:nvPr/>
          </p:nvSpPr>
          <p:spPr>
            <a:xfrm>
              <a:off x="2117454" y="2444060"/>
              <a:ext cx="641855"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1</a:t>
              </a:r>
              <a:endParaRPr lang="zh-CN" altLang="en-US" sz="900" dirty="0">
                <a:latin typeface="微软雅黑" panose="020B0503020204020204" pitchFamily="34" charset="-122"/>
                <a:ea typeface="微软雅黑" panose="020B0503020204020204" pitchFamily="34" charset="-122"/>
              </a:endParaRPr>
            </a:p>
          </p:txBody>
        </p:sp>
      </p:grpSp>
      <p:cxnSp>
        <p:nvCxnSpPr>
          <p:cNvPr id="76" name="直接箭头连接符 75">
            <a:extLst>
              <a:ext uri="{FF2B5EF4-FFF2-40B4-BE49-F238E27FC236}">
                <a16:creationId xmlns:a16="http://schemas.microsoft.com/office/drawing/2014/main" id="{EC2283C6-0120-8A16-582D-171C5E0903C9}"/>
              </a:ext>
            </a:extLst>
          </p:cNvPr>
          <p:cNvCxnSpPr/>
          <p:nvPr/>
        </p:nvCxnSpPr>
        <p:spPr>
          <a:xfrm>
            <a:off x="3976029"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D7A5C45F-31E6-E63F-E22D-59678DC0352F}"/>
              </a:ext>
            </a:extLst>
          </p:cNvPr>
          <p:cNvCxnSpPr/>
          <p:nvPr/>
        </p:nvCxnSpPr>
        <p:spPr>
          <a:xfrm>
            <a:off x="4655223"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5399BCB0-A91B-3E62-2F5C-78A52093D683}"/>
              </a:ext>
            </a:extLst>
          </p:cNvPr>
          <p:cNvGrpSpPr/>
          <p:nvPr/>
        </p:nvGrpSpPr>
        <p:grpSpPr>
          <a:xfrm>
            <a:off x="4883664" y="4335269"/>
            <a:ext cx="554636" cy="1084169"/>
            <a:chOff x="2130189" y="2017392"/>
            <a:chExt cx="554636" cy="1084169"/>
          </a:xfrm>
        </p:grpSpPr>
        <p:sp>
          <p:nvSpPr>
            <p:cNvPr id="79" name="矩形 78">
              <a:extLst>
                <a:ext uri="{FF2B5EF4-FFF2-40B4-BE49-F238E27FC236}">
                  <a16:creationId xmlns:a16="http://schemas.microsoft.com/office/drawing/2014/main" id="{3D2F2A24-1352-7E2A-89AA-4A64B0743E24}"/>
                </a:ext>
              </a:extLst>
            </p:cNvPr>
            <p:cNvSpPr/>
            <p:nvPr/>
          </p:nvSpPr>
          <p:spPr>
            <a:xfrm>
              <a:off x="2192811" y="2017392"/>
              <a:ext cx="381811" cy="1084169"/>
            </a:xfrm>
            <a:prstGeom prst="rect">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605A5BD2-414C-41B3-A203-B08A9D00F168}"/>
                    </a:ext>
                  </a:extLst>
                </p:cNvPr>
                <p:cNvSpPr txBox="1"/>
                <p:nvPr/>
              </p:nvSpPr>
              <p:spPr>
                <a:xfrm>
                  <a:off x="2130189" y="2444060"/>
                  <a:ext cx="554636"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zh-CN" altLang="en-US" sz="900" i="1" dirty="0" smtClean="0">
                          <a:latin typeface="Cambria Math" panose="02040503050406030204" pitchFamily="18" charset="0"/>
                        </a:rPr>
                        <m:t>𝑙</m:t>
                      </m:r>
                    </m:oMath>
                  </a14:m>
                  <a:endParaRPr lang="zh-CN" altLang="en-US" sz="900" i="1" dirty="0">
                    <a:latin typeface="微软雅黑" panose="020B0503020204020204" pitchFamily="34" charset="-122"/>
                    <a:ea typeface="微软雅黑" panose="020B0503020204020204" pitchFamily="34" charset="-122"/>
                  </a:endParaRPr>
                </a:p>
              </p:txBody>
            </p:sp>
          </mc:Choice>
          <mc:Fallback xmlns="">
            <p:sp>
              <p:nvSpPr>
                <p:cNvPr id="80" name="文本框 79">
                  <a:extLst>
                    <a:ext uri="{FF2B5EF4-FFF2-40B4-BE49-F238E27FC236}">
                      <a16:creationId xmlns:a16="http://schemas.microsoft.com/office/drawing/2014/main" id="{605A5BD2-414C-41B3-A203-B08A9D00F168}"/>
                    </a:ext>
                  </a:extLst>
                </p:cNvPr>
                <p:cNvSpPr txBox="1">
                  <a:spLocks noRot="1" noChangeAspect="1" noMove="1" noResize="1" noEditPoints="1" noAdjustHandles="1" noChangeArrowheads="1" noChangeShapeType="1" noTextEdit="1"/>
                </p:cNvSpPr>
                <p:nvPr/>
              </p:nvSpPr>
              <p:spPr>
                <a:xfrm>
                  <a:off x="2130189" y="2444060"/>
                  <a:ext cx="554636" cy="230832"/>
                </a:xfrm>
                <a:prstGeom prst="rect">
                  <a:avLst/>
                </a:prstGeom>
                <a:blipFill>
                  <a:blip r:embed="rId5"/>
                  <a:stretch>
                    <a:fillRect b="-13158"/>
                  </a:stretch>
                </a:blipFill>
              </p:spPr>
              <p:txBody>
                <a:bodyPr/>
                <a:lstStyle/>
                <a:p>
                  <a:r>
                    <a:rPr lang="zh-CN" altLang="en-US">
                      <a:noFill/>
                    </a:rPr>
                    <a:t> </a:t>
                  </a:r>
                </a:p>
              </p:txBody>
            </p:sp>
          </mc:Fallback>
        </mc:AlternateContent>
      </p:grpSp>
      <p:cxnSp>
        <p:nvCxnSpPr>
          <p:cNvPr id="81" name="直接箭头连接符 80">
            <a:extLst>
              <a:ext uri="{FF2B5EF4-FFF2-40B4-BE49-F238E27FC236}">
                <a16:creationId xmlns:a16="http://schemas.microsoft.com/office/drawing/2014/main" id="{B036DFF8-07A9-B0D8-C114-BDE1CF76FF61}"/>
              </a:ext>
            </a:extLst>
          </p:cNvPr>
          <p:cNvCxnSpPr>
            <a:cxnSpLocks/>
          </p:cNvCxnSpPr>
          <p:nvPr/>
        </p:nvCxnSpPr>
        <p:spPr>
          <a:xfrm>
            <a:off x="5328686" y="4886878"/>
            <a:ext cx="2943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EB45F0BF-47A2-A184-F2D3-5A80508D091A}"/>
              </a:ext>
            </a:extLst>
          </p:cNvPr>
          <p:cNvGrpSpPr/>
          <p:nvPr/>
        </p:nvGrpSpPr>
        <p:grpSpPr>
          <a:xfrm>
            <a:off x="6286788" y="4335269"/>
            <a:ext cx="554636" cy="1084169"/>
            <a:chOff x="2170829" y="2017392"/>
            <a:chExt cx="554636" cy="1084169"/>
          </a:xfrm>
        </p:grpSpPr>
        <p:sp>
          <p:nvSpPr>
            <p:cNvPr id="83" name="矩形 82">
              <a:extLst>
                <a:ext uri="{FF2B5EF4-FFF2-40B4-BE49-F238E27FC236}">
                  <a16:creationId xmlns:a16="http://schemas.microsoft.com/office/drawing/2014/main" id="{91104AA2-D6FC-DF83-8ABF-037E574A2FFC}"/>
                </a:ext>
              </a:extLst>
            </p:cNvPr>
            <p:cNvSpPr/>
            <p:nvPr/>
          </p:nvSpPr>
          <p:spPr>
            <a:xfrm>
              <a:off x="2192811" y="2017392"/>
              <a:ext cx="381811" cy="1084169"/>
            </a:xfrm>
            <a:prstGeom prst="rect">
              <a:avLst/>
            </a:prstGeom>
            <a:solidFill>
              <a:srgbClr val="FE918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02B721E9-1782-BC9D-67E0-D6CC2C7107C6}"/>
                    </a:ext>
                  </a:extLst>
                </p:cNvPr>
                <p:cNvSpPr txBox="1"/>
                <p:nvPr/>
              </p:nvSpPr>
              <p:spPr>
                <a:xfrm>
                  <a:off x="2170829" y="2403420"/>
                  <a:ext cx="554636" cy="3693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zh-CN" altLang="en-US" sz="900" i="1" dirty="0" smtClean="0">
                          <a:latin typeface="Cambria Math" panose="02040503050406030204" pitchFamily="18" charset="0"/>
                        </a:rPr>
                        <m:t>𝑙</m:t>
                      </m:r>
                      <m:r>
                        <a:rPr lang="en-US" altLang="zh-CN" sz="900" b="0" i="1" dirty="0" smtClean="0">
                          <a:latin typeface="Cambria Math" panose="02040503050406030204" pitchFamily="18" charset="0"/>
                        </a:rPr>
                        <m:t>+1</m:t>
                      </m:r>
                    </m:oMath>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84" name="文本框 83">
                  <a:extLst>
                    <a:ext uri="{FF2B5EF4-FFF2-40B4-BE49-F238E27FC236}">
                      <a16:creationId xmlns:a16="http://schemas.microsoft.com/office/drawing/2014/main" id="{02B721E9-1782-BC9D-67E0-D6CC2C7107C6}"/>
                    </a:ext>
                  </a:extLst>
                </p:cNvPr>
                <p:cNvSpPr txBox="1">
                  <a:spLocks noRot="1" noChangeAspect="1" noMove="1" noResize="1" noEditPoints="1" noAdjustHandles="1" noChangeArrowheads="1" noChangeShapeType="1" noTextEdit="1"/>
                </p:cNvSpPr>
                <p:nvPr/>
              </p:nvSpPr>
              <p:spPr>
                <a:xfrm>
                  <a:off x="2170829" y="2403420"/>
                  <a:ext cx="554636" cy="369332"/>
                </a:xfrm>
                <a:prstGeom prst="rect">
                  <a:avLst/>
                </a:prstGeom>
                <a:blipFill>
                  <a:blip r:embed="rId24"/>
                  <a:stretch>
                    <a:fillRect/>
                  </a:stretch>
                </a:blipFill>
              </p:spPr>
              <p:txBody>
                <a:bodyPr/>
                <a:lstStyle/>
                <a:p>
                  <a:r>
                    <a:rPr lang="zh-CN" altLang="en-US">
                      <a:noFill/>
                    </a:rPr>
                    <a:t> </a:t>
                  </a:r>
                </a:p>
              </p:txBody>
            </p:sp>
          </mc:Fallback>
        </mc:AlternateContent>
      </p:grpSp>
      <p:cxnSp>
        <p:nvCxnSpPr>
          <p:cNvPr id="85" name="直接箭头连接符 84">
            <a:extLst>
              <a:ext uri="{FF2B5EF4-FFF2-40B4-BE49-F238E27FC236}">
                <a16:creationId xmlns:a16="http://schemas.microsoft.com/office/drawing/2014/main" id="{DD0A8843-F483-375E-F047-613C0441B663}"/>
              </a:ext>
            </a:extLst>
          </p:cNvPr>
          <p:cNvCxnSpPr/>
          <p:nvPr/>
        </p:nvCxnSpPr>
        <p:spPr>
          <a:xfrm>
            <a:off x="6693838"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A4D58496-8838-1B2F-25D0-ADAF94B0D33E}"/>
              </a:ext>
            </a:extLst>
          </p:cNvPr>
          <p:cNvCxnSpPr/>
          <p:nvPr/>
        </p:nvCxnSpPr>
        <p:spPr>
          <a:xfrm>
            <a:off x="7373032"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42926DF5-F3F3-B92F-0D3B-93345DCE65D8}"/>
              </a:ext>
            </a:extLst>
          </p:cNvPr>
          <p:cNvGrpSpPr/>
          <p:nvPr/>
        </p:nvGrpSpPr>
        <p:grpSpPr>
          <a:xfrm>
            <a:off x="7601473" y="4335269"/>
            <a:ext cx="554636" cy="1084169"/>
            <a:chOff x="2130189" y="2017392"/>
            <a:chExt cx="554636" cy="1084169"/>
          </a:xfrm>
        </p:grpSpPr>
        <p:sp>
          <p:nvSpPr>
            <p:cNvPr id="88" name="矩形 87">
              <a:extLst>
                <a:ext uri="{FF2B5EF4-FFF2-40B4-BE49-F238E27FC236}">
                  <a16:creationId xmlns:a16="http://schemas.microsoft.com/office/drawing/2014/main" id="{42B71C01-9BC5-0B9F-0164-0C2BBFA40FCE}"/>
                </a:ext>
              </a:extLst>
            </p:cNvPr>
            <p:cNvSpPr/>
            <p:nvPr/>
          </p:nvSpPr>
          <p:spPr>
            <a:xfrm>
              <a:off x="2192811" y="2017392"/>
              <a:ext cx="381811" cy="1084169"/>
            </a:xfrm>
            <a:prstGeom prst="rect">
              <a:avLst/>
            </a:prstGeom>
            <a:solidFill>
              <a:srgbClr val="FE918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7B006EBC-0499-56A5-5122-B46A1947EF30}"/>
                    </a:ext>
                  </a:extLst>
                </p:cNvPr>
                <p:cNvSpPr txBox="1"/>
                <p:nvPr/>
              </p:nvSpPr>
              <p:spPr>
                <a:xfrm>
                  <a:off x="2130189" y="2444060"/>
                  <a:ext cx="554636"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layer </a:t>
                  </a:r>
                  <a14:m>
                    <m:oMath xmlns:m="http://schemas.openxmlformats.org/officeDocument/2006/math">
                      <m:r>
                        <a:rPr lang="en-US" altLang="zh-CN" sz="900" b="0" i="1" dirty="0" smtClean="0">
                          <a:latin typeface="Cambria Math" panose="02040503050406030204" pitchFamily="18" charset="0"/>
                        </a:rPr>
                        <m:t>𝐿</m:t>
                      </m:r>
                    </m:oMath>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89" name="文本框 88">
                  <a:extLst>
                    <a:ext uri="{FF2B5EF4-FFF2-40B4-BE49-F238E27FC236}">
                      <a16:creationId xmlns:a16="http://schemas.microsoft.com/office/drawing/2014/main" id="{7B006EBC-0499-56A5-5122-B46A1947EF30}"/>
                    </a:ext>
                  </a:extLst>
                </p:cNvPr>
                <p:cNvSpPr txBox="1">
                  <a:spLocks noRot="1" noChangeAspect="1" noMove="1" noResize="1" noEditPoints="1" noAdjustHandles="1" noChangeArrowheads="1" noChangeShapeType="1" noTextEdit="1"/>
                </p:cNvSpPr>
                <p:nvPr/>
              </p:nvSpPr>
              <p:spPr>
                <a:xfrm>
                  <a:off x="2130189" y="2444060"/>
                  <a:ext cx="554636" cy="230832"/>
                </a:xfrm>
                <a:prstGeom prst="rect">
                  <a:avLst/>
                </a:prstGeom>
                <a:blipFill>
                  <a:blip r:embed="rId7"/>
                  <a:stretch>
                    <a:fillRect b="-13158"/>
                  </a:stretch>
                </a:blipFill>
              </p:spPr>
              <p:txBody>
                <a:bodyPr/>
                <a:lstStyle/>
                <a:p>
                  <a:r>
                    <a:rPr lang="zh-CN" altLang="en-US">
                      <a:noFill/>
                    </a:rPr>
                    <a:t> </a:t>
                  </a:r>
                </a:p>
              </p:txBody>
            </p:sp>
          </mc:Fallback>
        </mc:AlternateContent>
      </p:grpSp>
      <p:sp>
        <p:nvSpPr>
          <p:cNvPr id="90" name="文本框 89">
            <a:extLst>
              <a:ext uri="{FF2B5EF4-FFF2-40B4-BE49-F238E27FC236}">
                <a16:creationId xmlns:a16="http://schemas.microsoft.com/office/drawing/2014/main" id="{02C2A9B3-48D5-91B5-EFA2-D37755847009}"/>
              </a:ext>
            </a:extLst>
          </p:cNvPr>
          <p:cNvSpPr txBox="1"/>
          <p:nvPr/>
        </p:nvSpPr>
        <p:spPr>
          <a:xfrm>
            <a:off x="4273500" y="4626184"/>
            <a:ext cx="55463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5FFEF172-857E-419D-A6AD-A022772DBE46}"/>
              </a:ext>
            </a:extLst>
          </p:cNvPr>
          <p:cNvSpPr txBox="1"/>
          <p:nvPr/>
        </p:nvSpPr>
        <p:spPr>
          <a:xfrm>
            <a:off x="6985511" y="4626184"/>
            <a:ext cx="554636"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92" name="直接箭头连接符 91">
            <a:extLst>
              <a:ext uri="{FF2B5EF4-FFF2-40B4-BE49-F238E27FC236}">
                <a16:creationId xmlns:a16="http://schemas.microsoft.com/office/drawing/2014/main" id="{785EBD41-CE86-B9CE-E505-FD7D4D180338}"/>
              </a:ext>
            </a:extLst>
          </p:cNvPr>
          <p:cNvCxnSpPr/>
          <p:nvPr/>
        </p:nvCxnSpPr>
        <p:spPr>
          <a:xfrm>
            <a:off x="8045906" y="4894472"/>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98E4AD15-CF26-2881-F78D-AEA37519625F}"/>
              </a:ext>
            </a:extLst>
          </p:cNvPr>
          <p:cNvSpPr/>
          <p:nvPr/>
        </p:nvSpPr>
        <p:spPr>
          <a:xfrm>
            <a:off x="8345023" y="4732486"/>
            <a:ext cx="651864" cy="340092"/>
          </a:xfrm>
          <a:prstGeom prst="rect">
            <a:avLst/>
          </a:prstGeom>
          <a:solidFill>
            <a:srgbClr val="EE894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output</a:t>
            </a:r>
            <a:endParaRPr lang="zh-CN" altLang="en-US" sz="1000" dirty="0">
              <a:latin typeface="微软雅黑" panose="020B0503020204020204" pitchFamily="34" charset="-122"/>
              <a:ea typeface="微软雅黑" panose="020B0503020204020204" pitchFamily="34" charset="-122"/>
            </a:endParaRPr>
          </a:p>
        </p:txBody>
      </p:sp>
      <p:sp>
        <p:nvSpPr>
          <p:cNvPr id="98" name="左大括号 97">
            <a:extLst>
              <a:ext uri="{FF2B5EF4-FFF2-40B4-BE49-F238E27FC236}">
                <a16:creationId xmlns:a16="http://schemas.microsoft.com/office/drawing/2014/main" id="{4B84385A-A8F6-8E8B-20AF-5F02639D66A5}"/>
              </a:ext>
            </a:extLst>
          </p:cNvPr>
          <p:cNvSpPr/>
          <p:nvPr/>
        </p:nvSpPr>
        <p:spPr>
          <a:xfrm rot="5400000">
            <a:off x="4363000" y="3449311"/>
            <a:ext cx="237241" cy="1452601"/>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左大括号 99">
            <a:extLst>
              <a:ext uri="{FF2B5EF4-FFF2-40B4-BE49-F238E27FC236}">
                <a16:creationId xmlns:a16="http://schemas.microsoft.com/office/drawing/2014/main" id="{D9FA3D7B-5EDD-6034-8805-2EA234AA23C0}"/>
              </a:ext>
            </a:extLst>
          </p:cNvPr>
          <p:cNvSpPr/>
          <p:nvPr/>
        </p:nvSpPr>
        <p:spPr>
          <a:xfrm rot="5400000">
            <a:off x="7069488" y="3445921"/>
            <a:ext cx="237241" cy="1452601"/>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 name="图形 101">
            <a:extLst>
              <a:ext uri="{FF2B5EF4-FFF2-40B4-BE49-F238E27FC236}">
                <a16:creationId xmlns:a16="http://schemas.microsoft.com/office/drawing/2014/main" id="{51397D7D-2AE6-127C-4721-45DEACB385C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94138" y="4605086"/>
            <a:ext cx="134400" cy="100800"/>
          </a:xfrm>
          <a:prstGeom prst="rect">
            <a:avLst/>
          </a:prstGeom>
        </p:spPr>
      </p:pic>
      <p:sp>
        <p:nvSpPr>
          <p:cNvPr id="105" name="左大括号 104">
            <a:extLst>
              <a:ext uri="{FF2B5EF4-FFF2-40B4-BE49-F238E27FC236}">
                <a16:creationId xmlns:a16="http://schemas.microsoft.com/office/drawing/2014/main" id="{59B510C9-4D65-1805-75DB-12C1E4D2B911}"/>
              </a:ext>
            </a:extLst>
          </p:cNvPr>
          <p:cNvSpPr/>
          <p:nvPr/>
        </p:nvSpPr>
        <p:spPr>
          <a:xfrm rot="16200000">
            <a:off x="5706115" y="3388543"/>
            <a:ext cx="237241" cy="4353309"/>
          </a:xfrm>
          <a:prstGeom prst="leftBrace">
            <a:avLst>
              <a:gd name="adj1" fmla="val 4925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8" name="图形 107">
            <a:extLst>
              <a:ext uri="{FF2B5EF4-FFF2-40B4-BE49-F238E27FC236}">
                <a16:creationId xmlns:a16="http://schemas.microsoft.com/office/drawing/2014/main" id="{886F0E4C-8706-B51D-637F-7780CC09815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96996" y="5781358"/>
            <a:ext cx="1728000" cy="151200"/>
          </a:xfrm>
          <a:prstGeom prst="rect">
            <a:avLst/>
          </a:prstGeom>
        </p:spPr>
      </p:pic>
      <p:pic>
        <p:nvPicPr>
          <p:cNvPr id="111" name="图形 110">
            <a:extLst>
              <a:ext uri="{FF2B5EF4-FFF2-40B4-BE49-F238E27FC236}">
                <a16:creationId xmlns:a16="http://schemas.microsoft.com/office/drawing/2014/main" id="{5CBB23A6-6E4E-787B-C700-D0F11EAE6F6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039567" y="3871286"/>
            <a:ext cx="297081" cy="154482"/>
          </a:xfrm>
          <a:prstGeom prst="rect">
            <a:avLst/>
          </a:prstGeom>
        </p:spPr>
      </p:pic>
      <p:pic>
        <p:nvPicPr>
          <p:cNvPr id="114" name="图形 113">
            <a:extLst>
              <a:ext uri="{FF2B5EF4-FFF2-40B4-BE49-F238E27FC236}">
                <a16:creationId xmlns:a16="http://schemas.microsoft.com/office/drawing/2014/main" id="{066D2495-ADD5-FDD2-F5DD-120EC7227D3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71003" y="4136546"/>
            <a:ext cx="128023" cy="142248"/>
          </a:xfrm>
          <a:prstGeom prst="rect">
            <a:avLst/>
          </a:prstGeom>
        </p:spPr>
      </p:pic>
      <p:pic>
        <p:nvPicPr>
          <p:cNvPr id="117" name="图形 116">
            <a:extLst>
              <a:ext uri="{FF2B5EF4-FFF2-40B4-BE49-F238E27FC236}">
                <a16:creationId xmlns:a16="http://schemas.microsoft.com/office/drawing/2014/main" id="{EF30C65B-E899-8DBD-03A6-366F48AD74B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28530" y="3871286"/>
            <a:ext cx="506180" cy="161057"/>
          </a:xfrm>
          <a:prstGeom prst="rect">
            <a:avLst/>
          </a:prstGeom>
        </p:spPr>
      </p:pic>
      <p:grpSp>
        <p:nvGrpSpPr>
          <p:cNvPr id="123" name="组合 122">
            <a:extLst>
              <a:ext uri="{FF2B5EF4-FFF2-40B4-BE49-F238E27FC236}">
                <a16:creationId xmlns:a16="http://schemas.microsoft.com/office/drawing/2014/main" id="{DC385753-35B2-B12F-292C-8D8C669EB970}"/>
              </a:ext>
            </a:extLst>
          </p:cNvPr>
          <p:cNvGrpSpPr/>
          <p:nvPr/>
        </p:nvGrpSpPr>
        <p:grpSpPr>
          <a:xfrm>
            <a:off x="5531777" y="4341350"/>
            <a:ext cx="574467" cy="1084169"/>
            <a:chOff x="2098364" y="2017392"/>
            <a:chExt cx="574467" cy="1084169"/>
          </a:xfrm>
        </p:grpSpPr>
        <p:sp>
          <p:nvSpPr>
            <p:cNvPr id="124" name="矩形 123">
              <a:extLst>
                <a:ext uri="{FF2B5EF4-FFF2-40B4-BE49-F238E27FC236}">
                  <a16:creationId xmlns:a16="http://schemas.microsoft.com/office/drawing/2014/main" id="{324DBE9E-E083-7A33-C799-A19F28F37AC0}"/>
                </a:ext>
              </a:extLst>
            </p:cNvPr>
            <p:cNvSpPr/>
            <p:nvPr/>
          </p:nvSpPr>
          <p:spPr>
            <a:xfrm>
              <a:off x="2192811" y="2017392"/>
              <a:ext cx="381811" cy="1084169"/>
            </a:xfrm>
            <a:prstGeom prst="rect">
              <a:avLst/>
            </a:prstGeom>
            <a:solidFill>
              <a:srgbClr val="FAD7AC"/>
            </a:solidFill>
            <a:ln>
              <a:solidFill>
                <a:srgbClr val="B464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B675EEE0-8408-CA67-6248-54C7AB4CDB4D}"/>
                </a:ext>
              </a:extLst>
            </p:cNvPr>
            <p:cNvSpPr txBox="1"/>
            <p:nvPr/>
          </p:nvSpPr>
          <p:spPr>
            <a:xfrm>
              <a:off x="2098364" y="2448742"/>
              <a:ext cx="574467" cy="307777"/>
            </a:xfrm>
            <a:prstGeom prst="rect">
              <a:avLst/>
            </a:prstGeom>
            <a:noFill/>
          </p:spPr>
          <p:txBody>
            <a:bodyPr wrap="square" rtlCol="0">
              <a:spAutoFit/>
            </a:bodyPr>
            <a:lstStyle/>
            <a:p>
              <a:pPr algn="ctr"/>
              <a:r>
                <a:rPr lang="en-US" altLang="zh-CN" sz="700" dirty="0">
                  <a:latin typeface="微软雅黑" panose="020B0503020204020204" pitchFamily="34" charset="-122"/>
                  <a:ea typeface="微软雅黑" panose="020B0503020204020204" pitchFamily="34" charset="-122"/>
                </a:rPr>
                <a:t>stitching</a:t>
              </a:r>
            </a:p>
            <a:p>
              <a:pPr algn="ctr"/>
              <a:r>
                <a:rPr lang="en-US" altLang="zh-CN" sz="700" dirty="0">
                  <a:latin typeface="微软雅黑" panose="020B0503020204020204" pitchFamily="34" charset="-122"/>
                  <a:ea typeface="微软雅黑" panose="020B0503020204020204" pitchFamily="34" charset="-122"/>
                </a:rPr>
                <a:t>layer</a:t>
              </a:r>
              <a:endParaRPr lang="zh-CN" altLang="en-US" sz="700" i="1" dirty="0">
                <a:latin typeface="微软雅黑" panose="020B0503020204020204" pitchFamily="34" charset="-122"/>
                <a:ea typeface="微软雅黑" panose="020B0503020204020204" pitchFamily="34" charset="-122"/>
              </a:endParaRPr>
            </a:p>
          </p:txBody>
        </p:sp>
      </p:grpSp>
      <p:cxnSp>
        <p:nvCxnSpPr>
          <p:cNvPr id="126" name="直接箭头连接符 125">
            <a:extLst>
              <a:ext uri="{FF2B5EF4-FFF2-40B4-BE49-F238E27FC236}">
                <a16:creationId xmlns:a16="http://schemas.microsoft.com/office/drawing/2014/main" id="{85416604-E970-0FD1-D566-A8DF65E64E6B}"/>
              </a:ext>
            </a:extLst>
          </p:cNvPr>
          <p:cNvCxnSpPr>
            <a:cxnSpLocks/>
          </p:cNvCxnSpPr>
          <p:nvPr/>
        </p:nvCxnSpPr>
        <p:spPr>
          <a:xfrm>
            <a:off x="6011322" y="4894472"/>
            <a:ext cx="29434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圆角 127">
            <a:extLst>
              <a:ext uri="{FF2B5EF4-FFF2-40B4-BE49-F238E27FC236}">
                <a16:creationId xmlns:a16="http://schemas.microsoft.com/office/drawing/2014/main" id="{B99A58F1-B12F-02DC-D36A-8652EB51F012}"/>
              </a:ext>
            </a:extLst>
          </p:cNvPr>
          <p:cNvSpPr/>
          <p:nvPr/>
        </p:nvSpPr>
        <p:spPr>
          <a:xfrm>
            <a:off x="6161369" y="4230472"/>
            <a:ext cx="2028935" cy="1437249"/>
          </a:xfrm>
          <a:prstGeom prst="roundRect">
            <a:avLst/>
          </a:prstGeom>
          <a:noFill/>
          <a:ln w="12700">
            <a:solidFill>
              <a:srgbClr val="FE78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8DAA19A0-47A8-6015-504E-E003CB4BB61E}"/>
                  </a:ext>
                </a:extLst>
              </p:cNvPr>
              <p:cNvSpPr txBox="1"/>
              <p:nvPr/>
            </p:nvSpPr>
            <p:spPr>
              <a:xfrm>
                <a:off x="3076076" y="5675053"/>
                <a:ext cx="1121224" cy="549061"/>
              </a:xfrm>
              <a:prstGeom prst="rect">
                <a:avLst/>
              </a:prstGeom>
              <a:noFill/>
            </p:spPr>
            <p:txBody>
              <a:bodyPr wrap="square" rtlCol="0">
                <a:spAutoFit/>
              </a:bodyPr>
              <a:lstStyle/>
              <a:p>
                <a:pPr algn="ctr">
                  <a:lnSpc>
                    <a:spcPct val="130000"/>
                  </a:lnSpc>
                </a:pPr>
                <a:r>
                  <a:rPr kumimoji="1" lang="en-US" altLang="zh-CN" sz="1200" dirty="0">
                    <a:solidFill>
                      <a:srgbClr val="6F6F6F"/>
                    </a:solidFill>
                    <a:latin typeface="微软雅黑" panose="020B0503020204020204" pitchFamily="34" charset="-122"/>
                    <a:ea typeface="微软雅黑" panose="020B0503020204020204" pitchFamily="34" charset="-122"/>
                  </a:rPr>
                  <a:t>Model 1 </a:t>
                </a:r>
              </a:p>
              <a:p>
                <a:pPr algn="ctr">
                  <a:lnSpc>
                    <a:spcPct val="130000"/>
                  </a:lnSpc>
                </a:pPr>
                <a:r>
                  <a:rPr kumimoji="1" lang="en-US" altLang="zh-CN" sz="1200" dirty="0">
                    <a:solidFill>
                      <a:srgbClr val="6F6F6F"/>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1200" i="1" dirty="0" smtClean="0">
                        <a:solidFill>
                          <a:srgbClr val="6F6F6F"/>
                        </a:solidFill>
                        <a:latin typeface="Cambria Math" panose="02040503050406030204" pitchFamily="18" charset="0"/>
                      </a:rPr>
                      <m:t>𝑙</m:t>
                    </m:r>
                  </m:oMath>
                </a14:m>
                <a:r>
                  <a:rPr kumimoji="1" lang="en-US" altLang="zh-CN" sz="1200" dirty="0">
                    <a:solidFill>
                      <a:srgbClr val="6F6F6F"/>
                    </a:solidFill>
                    <a:latin typeface="微软雅黑" panose="020B0503020204020204" pitchFamily="34" charset="-122"/>
                    <a:ea typeface="微软雅黑" panose="020B0503020204020204" pitchFamily="34" charset="-122"/>
                  </a:rPr>
                  <a:t> layers)</a:t>
                </a:r>
              </a:p>
            </p:txBody>
          </p:sp>
        </mc:Choice>
        <mc:Fallback xmlns="">
          <p:sp>
            <p:nvSpPr>
              <p:cNvPr id="129" name="文本框 128">
                <a:extLst>
                  <a:ext uri="{FF2B5EF4-FFF2-40B4-BE49-F238E27FC236}">
                    <a16:creationId xmlns:a16="http://schemas.microsoft.com/office/drawing/2014/main" id="{8DAA19A0-47A8-6015-504E-E003CB4BB61E}"/>
                  </a:ext>
                </a:extLst>
              </p:cNvPr>
              <p:cNvSpPr txBox="1">
                <a:spLocks noRot="1" noChangeAspect="1" noMove="1" noResize="1" noEditPoints="1" noAdjustHandles="1" noChangeArrowheads="1" noChangeShapeType="1" noTextEdit="1"/>
              </p:cNvSpPr>
              <p:nvPr/>
            </p:nvSpPr>
            <p:spPr>
              <a:xfrm>
                <a:off x="3076076" y="5675053"/>
                <a:ext cx="1121224" cy="549061"/>
              </a:xfrm>
              <a:prstGeom prst="rect">
                <a:avLst/>
              </a:prstGeom>
              <a:blipFill>
                <a:blip r:embed="rId33"/>
                <a:stretch>
                  <a:fillRect b="-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4F098CDD-175D-9371-8F9A-5B36E0310C99}"/>
                  </a:ext>
                </a:extLst>
              </p:cNvPr>
              <p:cNvSpPr txBox="1"/>
              <p:nvPr/>
            </p:nvSpPr>
            <p:spPr>
              <a:xfrm>
                <a:off x="7566984" y="5670140"/>
                <a:ext cx="954716" cy="549061"/>
              </a:xfrm>
              <a:prstGeom prst="rect">
                <a:avLst/>
              </a:prstGeom>
              <a:noFill/>
            </p:spPr>
            <p:txBody>
              <a:bodyPr wrap="square" rtlCol="0">
                <a:spAutoFit/>
              </a:bodyPr>
              <a:lstStyle/>
              <a:p>
                <a:pPr algn="ctr">
                  <a:lnSpc>
                    <a:spcPct val="130000"/>
                  </a:lnSpc>
                </a:pPr>
                <a:r>
                  <a:rPr kumimoji="1" lang="en-US" altLang="zh-CN" sz="1200" dirty="0">
                    <a:solidFill>
                      <a:srgbClr val="FC1A02"/>
                    </a:solidFill>
                    <a:latin typeface="微软雅黑" panose="020B0503020204020204" pitchFamily="34" charset="-122"/>
                    <a:ea typeface="微软雅黑" panose="020B0503020204020204" pitchFamily="34" charset="-122"/>
                  </a:rPr>
                  <a:t>Model 2</a:t>
                </a:r>
              </a:p>
              <a:p>
                <a:pPr algn="ctr">
                  <a:lnSpc>
                    <a:spcPct val="130000"/>
                  </a:lnSpc>
                </a:pPr>
                <a:r>
                  <a:rPr kumimoji="1" lang="en-US" altLang="zh-CN" sz="1200" dirty="0">
                    <a:solidFill>
                      <a:srgbClr val="FC1A02"/>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1200" i="1" dirty="0" smtClean="0">
                        <a:solidFill>
                          <a:srgbClr val="FC1A02"/>
                        </a:solidFill>
                        <a:latin typeface="Cambria Math" panose="02040503050406030204" pitchFamily="18" charset="0"/>
                      </a:rPr>
                      <m:t>𝑚</m:t>
                    </m:r>
                  </m:oMath>
                </a14:m>
                <a:r>
                  <a:rPr kumimoji="1" lang="en-US" altLang="zh-CN" sz="1200" dirty="0">
                    <a:solidFill>
                      <a:srgbClr val="FC1A02"/>
                    </a:solidFill>
                    <a:latin typeface="微软雅黑" panose="020B0503020204020204" pitchFamily="34" charset="-122"/>
                    <a:ea typeface="微软雅黑" panose="020B0503020204020204" pitchFamily="34" charset="-122"/>
                  </a:rPr>
                  <a:t> layers)</a:t>
                </a:r>
              </a:p>
            </p:txBody>
          </p:sp>
        </mc:Choice>
        <mc:Fallback xmlns="">
          <p:sp>
            <p:nvSpPr>
              <p:cNvPr id="130" name="文本框 129">
                <a:extLst>
                  <a:ext uri="{FF2B5EF4-FFF2-40B4-BE49-F238E27FC236}">
                    <a16:creationId xmlns:a16="http://schemas.microsoft.com/office/drawing/2014/main" id="{4F098CDD-175D-9371-8F9A-5B36E0310C99}"/>
                  </a:ext>
                </a:extLst>
              </p:cNvPr>
              <p:cNvSpPr txBox="1">
                <a:spLocks noRot="1" noChangeAspect="1" noMove="1" noResize="1" noEditPoints="1" noAdjustHandles="1" noChangeArrowheads="1" noChangeShapeType="1" noTextEdit="1"/>
              </p:cNvSpPr>
              <p:nvPr/>
            </p:nvSpPr>
            <p:spPr>
              <a:xfrm>
                <a:off x="7566984" y="5670140"/>
                <a:ext cx="954716" cy="549061"/>
              </a:xfrm>
              <a:prstGeom prst="rect">
                <a:avLst/>
              </a:prstGeom>
              <a:blipFill>
                <a:blip r:embed="rId34"/>
                <a:stretch>
                  <a:fillRect b="-7778"/>
                </a:stretch>
              </a:blipFill>
            </p:spPr>
            <p:txBody>
              <a:bodyPr/>
              <a:lstStyle/>
              <a:p>
                <a:r>
                  <a:rPr lang="zh-CN" altLang="en-US">
                    <a:noFill/>
                  </a:rPr>
                  <a:t> </a:t>
                </a:r>
              </a:p>
            </p:txBody>
          </p:sp>
        </mc:Fallback>
      </mc:AlternateContent>
      <p:sp>
        <p:nvSpPr>
          <p:cNvPr id="131" name="文本框 130">
            <a:extLst>
              <a:ext uri="{FF2B5EF4-FFF2-40B4-BE49-F238E27FC236}">
                <a16:creationId xmlns:a16="http://schemas.microsoft.com/office/drawing/2014/main" id="{BC8734BB-9AC2-F35C-FE68-5E18299B6E07}"/>
              </a:ext>
            </a:extLst>
          </p:cNvPr>
          <p:cNvSpPr txBox="1"/>
          <p:nvPr/>
        </p:nvSpPr>
        <p:spPr>
          <a:xfrm>
            <a:off x="954902" y="3552022"/>
            <a:ext cx="2971124" cy="381258"/>
          </a:xfrm>
          <a:prstGeom prst="rect">
            <a:avLst/>
          </a:prstGeom>
          <a:noFill/>
        </p:spPr>
        <p:txBody>
          <a:bodyPr wrap="square" rtlCol="0">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kumimoji="1" lang="en-US" altLang="zh-CN" sz="1600" dirty="0">
                <a:solidFill>
                  <a:prstClr val="black"/>
                </a:solidFill>
                <a:latin typeface="微软雅黑" panose="020B0503020204020204" pitchFamily="34" charset="-122"/>
                <a:ea typeface="微软雅黑" panose="020B0503020204020204" pitchFamily="34" charset="-122"/>
              </a:rPr>
              <a:t>New stitched model</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831EA934-BB96-75F4-28FA-9FCB00217627}"/>
                  </a:ext>
                </a:extLst>
              </p:cNvPr>
              <p:cNvSpPr txBox="1"/>
              <p:nvPr/>
            </p:nvSpPr>
            <p:spPr>
              <a:xfrm>
                <a:off x="8868577" y="4415871"/>
                <a:ext cx="3462562" cy="1021433"/>
              </a:xfrm>
              <a:prstGeom prst="rect">
                <a:avLst/>
              </a:prstGeom>
              <a:noFill/>
            </p:spPr>
            <p:txBody>
              <a:bodyPr wrap="square" rtlCol="0">
                <a:spAutoFit/>
              </a:bodyPr>
              <a:lstStyle/>
              <a:p>
                <a:pPr lvl="0" algn="ctr">
                  <a:lnSpc>
                    <a:spcPct val="130000"/>
                  </a:lnSpc>
                  <a:defRPr/>
                </a:pPr>
                <a:r>
                  <a:rPr kumimoji="1" lang="en-US" altLang="zh-CN" sz="1600" dirty="0">
                    <a:solidFill>
                      <a:prstClr val="black"/>
                    </a:solidFill>
                    <a:latin typeface="微软雅黑" panose="020B0503020204020204" pitchFamily="34" charset="-122"/>
                    <a:ea typeface="微软雅黑" panose="020B0503020204020204" pitchFamily="34" charset="-122"/>
                  </a:rPr>
                  <a:t>Different </a:t>
                </a:r>
                <a14:m>
                  <m:oMath xmlns:m="http://schemas.openxmlformats.org/officeDocument/2006/math">
                    <m:r>
                      <a:rPr kumimoji="1" lang="en-US" altLang="zh-CN" sz="1600" i="1" dirty="0" smtClean="0">
                        <a:solidFill>
                          <a:schemeClr val="tx1"/>
                        </a:solidFill>
                        <a:latin typeface="Cambria Math" panose="02040503050406030204" pitchFamily="18" charset="0"/>
                      </a:rPr>
                      <m:t>𝑙</m:t>
                    </m:r>
                  </m:oMath>
                </a14:m>
                <a:r>
                  <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and </a:t>
                </a:r>
                <a14:m>
                  <m:oMath xmlns:m="http://schemas.openxmlformats.org/officeDocument/2006/math">
                    <m:r>
                      <a:rPr kumimoji="1" lang="en-US" altLang="zh-CN" sz="1600" b="0" i="1" dirty="0" smtClean="0">
                        <a:latin typeface="Cambria Math" panose="02040503050406030204" pitchFamily="18" charset="0"/>
                      </a:rPr>
                      <m:t>𝑚</m:t>
                    </m:r>
                  </m:oMath>
                </a14:m>
                <a:endPar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lvl="0" algn="ctr">
                  <a:lnSpc>
                    <a:spcPct val="130000"/>
                  </a:lnSpc>
                  <a:defRPr/>
                </a:pPr>
                <a:endPar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lvl="0" algn="ctr">
                  <a:lnSpc>
                    <a:spcPct val="130000"/>
                  </a:lnSpc>
                  <a:defRPr/>
                </a:pPr>
                <a:r>
                  <a:rPr kumimoji="1" lang="en-US" altLang="zh-CN"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 sequence of stitched models</a:t>
                </a:r>
                <a:endParaRPr kumimoji="1" lang="zh-CN" altLang="en-US" sz="16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mc:Choice>
        <mc:Fallback xmlns="">
          <p:sp>
            <p:nvSpPr>
              <p:cNvPr id="132" name="文本框 131">
                <a:extLst>
                  <a:ext uri="{FF2B5EF4-FFF2-40B4-BE49-F238E27FC236}">
                    <a16:creationId xmlns:a16="http://schemas.microsoft.com/office/drawing/2014/main" id="{831EA934-BB96-75F4-28FA-9FCB00217627}"/>
                  </a:ext>
                </a:extLst>
              </p:cNvPr>
              <p:cNvSpPr txBox="1">
                <a:spLocks noRot="1" noChangeAspect="1" noMove="1" noResize="1" noEditPoints="1" noAdjustHandles="1" noChangeArrowheads="1" noChangeShapeType="1" noTextEdit="1"/>
              </p:cNvSpPr>
              <p:nvPr/>
            </p:nvSpPr>
            <p:spPr>
              <a:xfrm>
                <a:off x="8868577" y="4415871"/>
                <a:ext cx="3462562" cy="1021433"/>
              </a:xfrm>
              <a:prstGeom prst="rect">
                <a:avLst/>
              </a:prstGeom>
              <a:blipFill>
                <a:blip r:embed="rId35"/>
                <a:stretch>
                  <a:fillRect b="-6548"/>
                </a:stretch>
              </a:blipFill>
            </p:spPr>
            <p:txBody>
              <a:bodyPr/>
              <a:lstStyle/>
              <a:p>
                <a:r>
                  <a:rPr lang="zh-CN" altLang="en-US">
                    <a:noFill/>
                  </a:rPr>
                  <a:t> </a:t>
                </a:r>
              </a:p>
            </p:txBody>
          </p:sp>
        </mc:Fallback>
      </mc:AlternateContent>
      <p:sp>
        <p:nvSpPr>
          <p:cNvPr id="133" name="箭头: 下 132">
            <a:extLst>
              <a:ext uri="{FF2B5EF4-FFF2-40B4-BE49-F238E27FC236}">
                <a16:creationId xmlns:a16="http://schemas.microsoft.com/office/drawing/2014/main" id="{647DF768-3A2D-215D-817D-7EAAD0E52479}"/>
              </a:ext>
            </a:extLst>
          </p:cNvPr>
          <p:cNvSpPr/>
          <p:nvPr/>
        </p:nvSpPr>
        <p:spPr>
          <a:xfrm>
            <a:off x="10471925" y="4797962"/>
            <a:ext cx="255866" cy="340092"/>
          </a:xfrm>
          <a:prstGeom prst="downArrow">
            <a:avLst/>
          </a:prstGeom>
          <a:solidFill>
            <a:srgbClr val="8497B0"/>
          </a:solidFill>
          <a:ln>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文本框 134">
            <a:extLst>
              <a:ext uri="{FF2B5EF4-FFF2-40B4-BE49-F238E27FC236}">
                <a16:creationId xmlns:a16="http://schemas.microsoft.com/office/drawing/2014/main" id="{DC601083-D184-0F66-8977-269D8D8DD0AB}"/>
              </a:ext>
            </a:extLst>
          </p:cNvPr>
          <p:cNvSpPr txBox="1"/>
          <p:nvPr/>
        </p:nvSpPr>
        <p:spPr>
          <a:xfrm>
            <a:off x="615615" y="6280886"/>
            <a:ext cx="11149370" cy="788549"/>
          </a:xfrm>
          <a:prstGeom prst="rect">
            <a:avLst/>
          </a:prstGeom>
          <a:noFill/>
          <a:ln>
            <a:noFill/>
          </a:ln>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rPr>
              <a:t>Pan Z, Cai J, Zhuang B. Stitchable Neural Networks[C]//Proceedings of the IEEE/CVF Conference on Computer Vision and Pattern Recognition. 2023: 16102-16112.</a:t>
            </a:r>
          </a:p>
          <a:p>
            <a:pPr marL="0" marR="0" lvl="0" indent="0" algn="l" defTabSz="914400" rtl="0" eaLnBrk="1" fontAlgn="auto" latinLnBrk="0" hangingPunct="1">
              <a:lnSpc>
                <a:spcPct val="130000"/>
              </a:lnSpc>
              <a:spcBef>
                <a:spcPts val="0"/>
              </a:spcBef>
              <a:spcAft>
                <a:spcPts val="0"/>
              </a:spcAft>
              <a:buClrTx/>
              <a:buSzTx/>
              <a:buFontTx/>
              <a:buNone/>
              <a:tabLst/>
              <a:defRPr/>
            </a:pPr>
            <a:r>
              <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hlinkClick r:id="rId36"/>
              </a:rPr>
              <a:t>https://snnet.github.io/</a:t>
            </a:r>
            <a:endParaRPr kumimoji="1" lang="en-US" altLang="zh-CN"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1" lang="zh-CN" altLang="en-US" sz="1200" b="1" i="0" u="none" strike="noStrike" kern="1200" cap="none" spc="0" normalizeH="0" baseline="0" noProof="0" dirty="0">
              <a:ln>
                <a:noFill/>
              </a:ln>
              <a:solidFill>
                <a:schemeClr val="bg2">
                  <a:lumMod val="25000"/>
                </a:schemeClr>
              </a:solidFill>
              <a:effectLst/>
              <a:uLnTx/>
              <a:uFillTx/>
              <a:latin typeface="Times New Roman" panose="02020603050405020304" pitchFamily="18" charset="0"/>
              <a:ea typeface="Source Han Sans SC Normal" panose="020B0400000000000000" pitchFamily="34" charset="-128"/>
              <a:cs typeface="Times New Roman" panose="02020603050405020304" pitchFamily="18" charset="0"/>
            </a:endParaRPr>
          </a:p>
        </p:txBody>
      </p:sp>
      <p:cxnSp>
        <p:nvCxnSpPr>
          <p:cNvPr id="136" name="直接连接符 135">
            <a:extLst>
              <a:ext uri="{FF2B5EF4-FFF2-40B4-BE49-F238E27FC236}">
                <a16:creationId xmlns:a16="http://schemas.microsoft.com/office/drawing/2014/main" id="{14F246D9-F451-2786-1CDA-6B0159B72EE5}"/>
              </a:ext>
            </a:extLst>
          </p:cNvPr>
          <p:cNvCxnSpPr/>
          <p:nvPr/>
        </p:nvCxnSpPr>
        <p:spPr>
          <a:xfrm>
            <a:off x="235743" y="6229350"/>
            <a:ext cx="1173718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6803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TotalTime>
  <Words>2671</Words>
  <Application>Microsoft Office PowerPoint</Application>
  <PresentationFormat>宽屏</PresentationFormat>
  <Paragraphs>213</Paragraphs>
  <Slides>20</Slides>
  <Notes>17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Longfei Ma</dc:creator>
  <cp:lastModifiedBy>毓真 侯</cp:lastModifiedBy>
  <cp:revision>22</cp:revision>
  <dcterms:created xsi:type="dcterms:W3CDTF">2023-06-13T03:03:47Z</dcterms:created>
  <dcterms:modified xsi:type="dcterms:W3CDTF">2024-03-14T07:49:08Z</dcterms:modified>
</cp:coreProperties>
</file>